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57"/>
  </p:notesMasterIdLst>
  <p:sldIdLst>
    <p:sldId id="358" r:id="rId2"/>
    <p:sldId id="476" r:id="rId3"/>
    <p:sldId id="455" r:id="rId4"/>
    <p:sldId id="478" r:id="rId5"/>
    <p:sldId id="472" r:id="rId6"/>
    <p:sldId id="469" r:id="rId7"/>
    <p:sldId id="456" r:id="rId8"/>
    <p:sldId id="471" r:id="rId9"/>
    <p:sldId id="480" r:id="rId10"/>
    <p:sldId id="481" r:id="rId11"/>
    <p:sldId id="479" r:id="rId12"/>
    <p:sldId id="475" r:id="rId13"/>
    <p:sldId id="505" r:id="rId14"/>
    <p:sldId id="506" r:id="rId15"/>
    <p:sldId id="507" r:id="rId16"/>
    <p:sldId id="509" r:id="rId17"/>
    <p:sldId id="510" r:id="rId18"/>
    <p:sldId id="511" r:id="rId19"/>
    <p:sldId id="512" r:id="rId20"/>
    <p:sldId id="513" r:id="rId21"/>
    <p:sldId id="515" r:id="rId22"/>
    <p:sldId id="514" r:id="rId23"/>
    <p:sldId id="516" r:id="rId24"/>
    <p:sldId id="518" r:id="rId25"/>
    <p:sldId id="517" r:id="rId26"/>
    <p:sldId id="519" r:id="rId27"/>
    <p:sldId id="521" r:id="rId28"/>
    <p:sldId id="522" r:id="rId29"/>
    <p:sldId id="523" r:id="rId30"/>
    <p:sldId id="524" r:id="rId31"/>
    <p:sldId id="525" r:id="rId32"/>
    <p:sldId id="526" r:id="rId33"/>
    <p:sldId id="527" r:id="rId34"/>
    <p:sldId id="504" r:id="rId35"/>
    <p:sldId id="482" r:id="rId36"/>
    <p:sldId id="484" r:id="rId37"/>
    <p:sldId id="485" r:id="rId38"/>
    <p:sldId id="486" r:id="rId39"/>
    <p:sldId id="492" r:id="rId40"/>
    <p:sldId id="487" r:id="rId41"/>
    <p:sldId id="488" r:id="rId42"/>
    <p:sldId id="489" r:id="rId43"/>
    <p:sldId id="490" r:id="rId44"/>
    <p:sldId id="493" r:id="rId45"/>
    <p:sldId id="494" r:id="rId46"/>
    <p:sldId id="491" r:id="rId47"/>
    <p:sldId id="495" r:id="rId48"/>
    <p:sldId id="496" r:id="rId49"/>
    <p:sldId id="497" r:id="rId50"/>
    <p:sldId id="500" r:id="rId51"/>
    <p:sldId id="498" r:id="rId52"/>
    <p:sldId id="499" r:id="rId53"/>
    <p:sldId id="501" r:id="rId54"/>
    <p:sldId id="502" r:id="rId55"/>
    <p:sldId id="503" r:id="rId56"/>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09"/>
    <p:restoredTop sz="85219"/>
  </p:normalViewPr>
  <p:slideViewPr>
    <p:cSldViewPr snapToGrid="0" snapToObjects="1">
      <p:cViewPr varScale="1">
        <p:scale>
          <a:sx n="77" d="100"/>
          <a:sy n="77" d="100"/>
        </p:scale>
        <p:origin x="200"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notesMaster" Target="notesMasters/notesMaster1.xml"/><Relationship Id="rId58" Type="http://schemas.openxmlformats.org/officeDocument/2006/relationships/presProps" Target="presProps.xml"/><Relationship Id="rId59" Type="http://schemas.openxmlformats.org/officeDocument/2006/relationships/viewProps" Target="view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heme" Target="theme/theme1.xml"/><Relationship Id="rId61"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4/29/19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23</a:t>
            </a:fld>
            <a:endParaRPr lang="en-US"/>
          </a:p>
        </p:txBody>
      </p:sp>
    </p:spTree>
    <p:extLst>
      <p:ext uri="{BB962C8B-B14F-4D97-AF65-F5344CB8AC3E}">
        <p14:creationId xmlns:p14="http://schemas.microsoft.com/office/powerpoint/2010/main" val="19779052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7952214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11180384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27</a:t>
            </a:fld>
            <a:endParaRPr lang="en-US"/>
          </a:p>
        </p:txBody>
      </p:sp>
    </p:spTree>
    <p:extLst>
      <p:ext uri="{BB962C8B-B14F-4D97-AF65-F5344CB8AC3E}">
        <p14:creationId xmlns:p14="http://schemas.microsoft.com/office/powerpoint/2010/main" val="16298239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56867287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110406524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25382668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6700282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134190573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4522211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err="1" smtClean="0"/>
              <a:t>Cuando</a:t>
            </a:r>
            <a:r>
              <a:rPr lang="en-US" dirty="0" smtClean="0"/>
              <a:t> </a:t>
            </a:r>
            <a:r>
              <a:rPr lang="en-US" dirty="0" err="1" smtClean="0"/>
              <a:t>nosotros</a:t>
            </a:r>
            <a:r>
              <a:rPr lang="en-US" dirty="0" smtClean="0"/>
              <a:t> </a:t>
            </a:r>
            <a:r>
              <a:rPr lang="en-US" dirty="0" err="1" smtClean="0"/>
              <a:t>hablamos</a:t>
            </a:r>
            <a:r>
              <a:rPr lang="en-US" dirty="0" smtClean="0"/>
              <a:t> de bases de </a:t>
            </a:r>
            <a:r>
              <a:rPr lang="en-US" dirty="0" err="1" smtClean="0"/>
              <a:t>datos</a:t>
            </a:r>
            <a:r>
              <a:rPr lang="en-US" dirty="0" smtClean="0"/>
              <a:t> </a:t>
            </a:r>
            <a:r>
              <a:rPr lang="en-US" dirty="0" err="1" smtClean="0"/>
              <a:t>distribuidas</a:t>
            </a:r>
            <a:r>
              <a:rPr lang="en-US" dirty="0" smtClean="0"/>
              <a:t> </a:t>
            </a:r>
            <a:r>
              <a:rPr lang="en-US" dirty="0" err="1" smtClean="0"/>
              <a:t>dejamos</a:t>
            </a:r>
            <a:r>
              <a:rPr lang="en-US" baseline="0" dirty="0" smtClean="0"/>
              <a:t> a un </a:t>
            </a:r>
            <a:r>
              <a:rPr lang="en-US" baseline="0" dirty="0" err="1" smtClean="0"/>
              <a:t>lado</a:t>
            </a:r>
            <a:r>
              <a:rPr lang="en-US" baseline="0" dirty="0" smtClean="0"/>
              <a:t> la idea de </a:t>
            </a:r>
            <a:r>
              <a:rPr lang="en-US" baseline="0" dirty="0" err="1" smtClean="0"/>
              <a:t>tener</a:t>
            </a:r>
            <a:r>
              <a:rPr lang="en-US" baseline="0" dirty="0" smtClean="0"/>
              <a:t> </a:t>
            </a:r>
            <a:r>
              <a:rPr lang="en-US" baseline="0" dirty="0" err="1" smtClean="0"/>
              <a:t>nuestra</a:t>
            </a:r>
            <a:r>
              <a:rPr lang="en-US" baseline="0" dirty="0" smtClean="0"/>
              <a:t> base de </a:t>
            </a:r>
            <a:r>
              <a:rPr lang="en-US" baseline="0" dirty="0" err="1" smtClean="0"/>
              <a:t>datos</a:t>
            </a:r>
            <a:r>
              <a:rPr lang="en-US" baseline="0" dirty="0" smtClean="0"/>
              <a:t>, </a:t>
            </a:r>
            <a:r>
              <a:rPr lang="en-US" baseline="0" dirty="0" err="1" smtClean="0"/>
              <a:t>centralizada</a:t>
            </a:r>
            <a:r>
              <a:rPr lang="en-US" baseline="0" dirty="0" smtClean="0"/>
              <a:t>, en un main </a:t>
            </a:r>
            <a:r>
              <a:rPr lang="en-US" baseline="0" dirty="0" err="1" smtClean="0"/>
              <a:t>fraime</a:t>
            </a:r>
            <a:r>
              <a:rPr lang="mr-IN" baseline="0" dirty="0" smtClean="0"/>
              <a:t>…</a:t>
            </a:r>
            <a:r>
              <a:rPr lang="es-ES" baseline="0" dirty="0" smtClean="0"/>
              <a:t> y mas bien pensamos en una colección de datos compartidos, lógicamente relacionados, y ubicados en diferentes partes físicas.</a:t>
            </a:r>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5544088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6348775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36</a:t>
            </a:fld>
            <a:endParaRPr lang="en-US"/>
          </a:p>
        </p:txBody>
      </p:sp>
    </p:spTree>
    <p:extLst>
      <p:ext uri="{BB962C8B-B14F-4D97-AF65-F5344CB8AC3E}">
        <p14:creationId xmlns:p14="http://schemas.microsoft.com/office/powerpoint/2010/main" val="79951666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37772699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4406513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51</a:t>
            </a:fld>
            <a:endParaRPr lang="en-US"/>
          </a:p>
        </p:txBody>
      </p:sp>
    </p:spTree>
    <p:extLst>
      <p:ext uri="{BB962C8B-B14F-4D97-AF65-F5344CB8AC3E}">
        <p14:creationId xmlns:p14="http://schemas.microsoft.com/office/powerpoint/2010/main" val="16403863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52</a:t>
            </a:fld>
            <a:endParaRPr lang="en-US"/>
          </a:p>
        </p:txBody>
      </p:sp>
    </p:spTree>
    <p:extLst>
      <p:ext uri="{BB962C8B-B14F-4D97-AF65-F5344CB8AC3E}">
        <p14:creationId xmlns:p14="http://schemas.microsoft.com/office/powerpoint/2010/main" val="9472088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53</a:t>
            </a:fld>
            <a:endParaRPr lang="en-US"/>
          </a:p>
        </p:txBody>
      </p:sp>
    </p:spTree>
    <p:extLst>
      <p:ext uri="{BB962C8B-B14F-4D97-AF65-F5344CB8AC3E}">
        <p14:creationId xmlns:p14="http://schemas.microsoft.com/office/powerpoint/2010/main" val="9458294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54</a:t>
            </a:fld>
            <a:endParaRPr lang="en-US"/>
          </a:p>
        </p:txBody>
      </p:sp>
    </p:spTree>
    <p:extLst>
      <p:ext uri="{BB962C8B-B14F-4D97-AF65-F5344CB8AC3E}">
        <p14:creationId xmlns:p14="http://schemas.microsoft.com/office/powerpoint/2010/main" val="10674030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dirty="0" err="1" smtClean="0"/>
              <a:t>Cuando</a:t>
            </a:r>
            <a:r>
              <a:rPr lang="en-US" dirty="0" smtClean="0"/>
              <a:t> </a:t>
            </a:r>
            <a:r>
              <a:rPr lang="en-US" dirty="0" err="1" smtClean="0"/>
              <a:t>nosotros</a:t>
            </a:r>
            <a:r>
              <a:rPr lang="en-US" dirty="0" smtClean="0"/>
              <a:t> </a:t>
            </a:r>
            <a:r>
              <a:rPr lang="en-US" dirty="0" err="1" smtClean="0"/>
              <a:t>hablamos</a:t>
            </a:r>
            <a:r>
              <a:rPr lang="en-US" dirty="0" smtClean="0"/>
              <a:t> de bases de </a:t>
            </a:r>
            <a:r>
              <a:rPr lang="en-US" dirty="0" err="1" smtClean="0"/>
              <a:t>datos</a:t>
            </a:r>
            <a:r>
              <a:rPr lang="en-US" dirty="0" smtClean="0"/>
              <a:t> </a:t>
            </a:r>
            <a:r>
              <a:rPr lang="en-US" dirty="0" err="1" smtClean="0"/>
              <a:t>distribuidas</a:t>
            </a:r>
            <a:r>
              <a:rPr lang="en-US" dirty="0" smtClean="0"/>
              <a:t> </a:t>
            </a:r>
            <a:r>
              <a:rPr lang="en-US" dirty="0" err="1" smtClean="0"/>
              <a:t>dejamos</a:t>
            </a:r>
            <a:r>
              <a:rPr lang="en-US" baseline="0" dirty="0" smtClean="0"/>
              <a:t> a un </a:t>
            </a:r>
            <a:r>
              <a:rPr lang="en-US" baseline="0" dirty="0" err="1" smtClean="0"/>
              <a:t>lado</a:t>
            </a:r>
            <a:r>
              <a:rPr lang="en-US" baseline="0" dirty="0" smtClean="0"/>
              <a:t> la idea de </a:t>
            </a:r>
            <a:r>
              <a:rPr lang="en-US" baseline="0" dirty="0" err="1" smtClean="0"/>
              <a:t>tener</a:t>
            </a:r>
            <a:r>
              <a:rPr lang="en-US" baseline="0" dirty="0" smtClean="0"/>
              <a:t> </a:t>
            </a:r>
            <a:r>
              <a:rPr lang="en-US" baseline="0" dirty="0" err="1" smtClean="0"/>
              <a:t>nuestra</a:t>
            </a:r>
            <a:r>
              <a:rPr lang="en-US" baseline="0" dirty="0" smtClean="0"/>
              <a:t> base de </a:t>
            </a:r>
            <a:r>
              <a:rPr lang="en-US" baseline="0" dirty="0" err="1" smtClean="0"/>
              <a:t>datos</a:t>
            </a:r>
            <a:r>
              <a:rPr lang="en-US" baseline="0" dirty="0" smtClean="0"/>
              <a:t>, </a:t>
            </a:r>
            <a:r>
              <a:rPr lang="en-US" baseline="0" dirty="0" err="1" smtClean="0"/>
              <a:t>centralizada</a:t>
            </a:r>
            <a:r>
              <a:rPr lang="en-US" baseline="0" dirty="0" smtClean="0"/>
              <a:t>, en un main </a:t>
            </a:r>
            <a:r>
              <a:rPr lang="en-US" baseline="0" dirty="0" err="1" smtClean="0"/>
              <a:t>fraime</a:t>
            </a:r>
            <a:r>
              <a:rPr lang="mr-IN" baseline="0" dirty="0" smtClean="0"/>
              <a:t>…</a:t>
            </a:r>
            <a:r>
              <a:rPr lang="es-ES" baseline="0" dirty="0" smtClean="0"/>
              <a:t> y mas bien pensamos en una colección de datos compartidos, lógicamente relacionados, y ubicados en diferentes partes físicas.</a:t>
            </a:r>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a:t>
            </a:fld>
            <a:endParaRPr lang="en-US"/>
          </a:p>
        </p:txBody>
      </p:sp>
    </p:spTree>
    <p:extLst>
      <p:ext uri="{BB962C8B-B14F-4D97-AF65-F5344CB8AC3E}">
        <p14:creationId xmlns:p14="http://schemas.microsoft.com/office/powerpoint/2010/main" val="13449363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a:t>
            </a:fld>
            <a:endParaRPr lang="en-US"/>
          </a:p>
        </p:txBody>
      </p:sp>
    </p:spTree>
    <p:extLst>
      <p:ext uri="{BB962C8B-B14F-4D97-AF65-F5344CB8AC3E}">
        <p14:creationId xmlns:p14="http://schemas.microsoft.com/office/powerpoint/2010/main" val="1341010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6</a:t>
            </a:fld>
            <a:endParaRPr lang="en-US"/>
          </a:p>
        </p:txBody>
      </p:sp>
    </p:spTree>
    <p:extLst>
      <p:ext uri="{BB962C8B-B14F-4D97-AF65-F5344CB8AC3E}">
        <p14:creationId xmlns:p14="http://schemas.microsoft.com/office/powerpoint/2010/main" val="1720733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7</a:t>
            </a:fld>
            <a:endParaRPr lang="en-US"/>
          </a:p>
        </p:txBody>
      </p:sp>
    </p:spTree>
    <p:extLst>
      <p:ext uri="{BB962C8B-B14F-4D97-AF65-F5344CB8AC3E}">
        <p14:creationId xmlns:p14="http://schemas.microsoft.com/office/powerpoint/2010/main" val="162387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8</a:t>
            </a:fld>
            <a:endParaRPr lang="en-US"/>
          </a:p>
        </p:txBody>
      </p:sp>
    </p:spTree>
    <p:extLst>
      <p:ext uri="{BB962C8B-B14F-4D97-AF65-F5344CB8AC3E}">
        <p14:creationId xmlns:p14="http://schemas.microsoft.com/office/powerpoint/2010/main" val="13579686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368899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21</a:t>
            </a:fld>
            <a:endParaRPr lang="en-US"/>
          </a:p>
        </p:txBody>
      </p:sp>
    </p:spTree>
    <p:extLst>
      <p:ext uri="{BB962C8B-B14F-4D97-AF65-F5344CB8AC3E}">
        <p14:creationId xmlns:p14="http://schemas.microsoft.com/office/powerpoint/2010/main" val="5129284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29/4/19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29/4/19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29/4/19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29/4/19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29/4/19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29/4/19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29/4/19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29/4/19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29/4/19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29/4/19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29/4/19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29/4/19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0.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www.timetoast.com/timelines/linea-del-tiempo-revoluciones-industriale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15.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1100051" y="2021305"/>
            <a:ext cx="10058400" cy="106001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smtClean="0"/>
              <a:t>Introducción a </a:t>
            </a:r>
            <a:r>
              <a:rPr lang="es-ES" sz="5800" dirty="0" err="1" smtClean="0"/>
              <a:t>I+D+i</a:t>
            </a:r>
            <a:endParaRPr lang="en-US" sz="7100" dirty="0"/>
          </a:p>
        </p:txBody>
      </p:sp>
      <p:sp>
        <p:nvSpPr>
          <p:cNvPr id="4" name="Subtítulo 2"/>
          <p:cNvSpPr txBox="1">
            <a:spLocks/>
          </p:cNvSpPr>
          <p:nvPr/>
        </p:nvSpPr>
        <p:spPr>
          <a:xfrm>
            <a:off x="956518" y="4691811"/>
            <a:ext cx="10058400" cy="114300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Politécnica Nacional</a:t>
            </a:r>
          </a:p>
          <a:p>
            <a:r>
              <a:rPr lang="es-ES" sz="2400" dirty="0" smtClean="0">
                <a:solidFill>
                  <a:schemeClr val="tx1"/>
                </a:solidFill>
              </a:rPr>
              <a:t>Programa de Maestría</a:t>
            </a:r>
            <a:endParaRPr lang="en-US" sz="2400" dirty="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2019-A</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a:t>Managing Research, Development and Innovation: Managing the Unmanageable, 2010 by Ravi Jain, Harry C. </a:t>
            </a:r>
            <a:r>
              <a:rPr lang="en-US" sz="2400" dirty="0" err="1"/>
              <a:t>Triandis</a:t>
            </a:r>
            <a:r>
              <a:rPr lang="en-US" sz="2400" dirty="0"/>
              <a:t>, Cynthia W. </a:t>
            </a:r>
            <a:r>
              <a:rPr lang="en-US" sz="2400" dirty="0" err="1"/>
              <a:t>Weick</a:t>
            </a:r>
            <a:r>
              <a:rPr lang="en-US" sz="2400" dirty="0"/>
              <a:t> </a:t>
            </a:r>
            <a:endParaRPr lang="en-US" sz="2400" dirty="0" smtClean="0"/>
          </a:p>
          <a:p>
            <a:pPr>
              <a:buClr>
                <a:schemeClr val="accent2"/>
              </a:buClr>
              <a:buFont typeface="Wingdings" charset="2"/>
              <a:buChar char="v"/>
            </a:pPr>
            <a:r>
              <a:rPr lang="en-US" sz="2400" dirty="0"/>
              <a:t>Project Management for Research and Development: Guiding Innovation for Positive R&amp;D Outcomes (Best Practices and Advances in Program Management Series), 2014 by </a:t>
            </a:r>
            <a:r>
              <a:rPr lang="en-US" sz="2400" dirty="0" err="1"/>
              <a:t>Lory</a:t>
            </a:r>
            <a:r>
              <a:rPr lang="en-US" sz="2400" dirty="0"/>
              <a:t> Mitchell Wingate </a:t>
            </a:r>
            <a:endParaRPr lang="en-US" sz="2400" dirty="0" smtClean="0"/>
          </a:p>
          <a:p>
            <a:pPr>
              <a:buClr>
                <a:schemeClr val="accent2"/>
              </a:buClr>
              <a:buFont typeface="Wingdings" charset="2"/>
              <a:buChar char="v"/>
            </a:pPr>
            <a:r>
              <a:rPr lang="en-US" sz="2400" dirty="0" smtClean="0"/>
              <a:t>Managing </a:t>
            </a:r>
            <a:r>
              <a:rPr lang="en-US" sz="2400" dirty="0"/>
              <a:t>Technological </a:t>
            </a:r>
            <a:r>
              <a:rPr lang="en-US" sz="2400" dirty="0" smtClean="0"/>
              <a:t>Innovation. Competitive </a:t>
            </a:r>
            <a:r>
              <a:rPr lang="en-US" sz="2400" dirty="0"/>
              <a:t>Advantage from Change, 3rd </a:t>
            </a:r>
            <a:r>
              <a:rPr lang="en-US" sz="2400" dirty="0" smtClean="0"/>
              <a:t>Edition. </a:t>
            </a:r>
            <a:r>
              <a:rPr lang="en-US" sz="2400" dirty="0"/>
              <a:t>Frederick Betz - </a:t>
            </a:r>
            <a:r>
              <a:rPr lang="en-US" sz="2400" dirty="0" smtClean="0"/>
              <a:t>Wiley-</a:t>
            </a:r>
            <a:r>
              <a:rPr lang="en-US" sz="2400" dirty="0" err="1" smtClean="0"/>
              <a:t>Interscience</a:t>
            </a:r>
            <a:r>
              <a:rPr lang="en-US" sz="2400" dirty="0" smtClean="0"/>
              <a:t> </a:t>
            </a:r>
            <a:r>
              <a:rPr lang="en-US" sz="2400" dirty="0"/>
              <a:t>(2011)</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a:t>
            </a:fld>
            <a:endParaRPr lang="en-US" sz="1600" dirty="0"/>
          </a:p>
        </p:txBody>
      </p:sp>
    </p:spTree>
    <p:extLst>
      <p:ext uri="{BB962C8B-B14F-4D97-AF65-F5344CB8AC3E}">
        <p14:creationId xmlns:p14="http://schemas.microsoft.com/office/powerpoint/2010/main" val="1246600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581616777"/>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55647409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latin typeface="Arial" charset="0"/>
              </a:rPr>
              <a:t>Organizaciones de I + D </a:t>
            </a:r>
            <a:r>
              <a:rPr lang="es-ES_tradnl" sz="4400" dirty="0" smtClean="0">
                <a:latin typeface="Arial" charset="0"/>
              </a:rPr>
              <a:t/>
            </a:r>
            <a:br>
              <a:rPr lang="es-ES_tradnl" sz="4400" dirty="0" smtClean="0">
                <a:latin typeface="Arial" charset="0"/>
              </a:rPr>
            </a:br>
            <a:r>
              <a:rPr lang="es-ES_tradnl" sz="4400" dirty="0" smtClean="0">
                <a:latin typeface="Arial" charset="0"/>
              </a:rPr>
              <a:t>y </a:t>
            </a:r>
            <a:r>
              <a:rPr lang="es-ES_tradnl" sz="4400" dirty="0">
                <a:latin typeface="Arial" charset="0"/>
              </a:rPr>
              <a:t>categorías de investigación</a:t>
            </a:r>
          </a:p>
        </p:txBody>
      </p:sp>
    </p:spTree>
    <p:extLst>
      <p:ext uri="{BB962C8B-B14F-4D97-AF65-F5344CB8AC3E}">
        <p14:creationId xmlns:p14="http://schemas.microsoft.com/office/powerpoint/2010/main" val="5729730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058400" cy="4189615"/>
          </a:xfrm>
        </p:spPr>
        <p:txBody>
          <a:bodyPr>
            <a:normAutofit fontScale="92500"/>
          </a:bodyPr>
          <a:lstStyle/>
          <a:p>
            <a:pPr>
              <a:buClr>
                <a:schemeClr val="accent2"/>
              </a:buClr>
              <a:buFont typeface="Wingdings" charset="2"/>
              <a:buChar char="v"/>
            </a:pPr>
            <a:r>
              <a:rPr lang="es-ES_tradnl" sz="2400" dirty="0" smtClean="0"/>
              <a:t>Los relojeros fueron los primeros en aplicar conscientemente las teorías de la mecánica y la física en la fabricación de máquinas. El progreso provino de la colaboración de científicos (Galileo, Huygens, Hooke y otros) con artesanos y mecánicos.</a:t>
            </a:r>
          </a:p>
          <a:p>
            <a:pPr>
              <a:buClr>
                <a:schemeClr val="accent2"/>
              </a:buClr>
              <a:buFont typeface="Wingdings" charset="2"/>
              <a:buChar char="v"/>
            </a:pPr>
            <a:r>
              <a:rPr lang="es-ES_tradnl" sz="2400" dirty="0"/>
              <a:t>La histórica colaboración entre científicos y artesanos para crear el reloj, que </a:t>
            </a:r>
            <a:r>
              <a:rPr lang="es-ES_tradnl" sz="2400" dirty="0" err="1"/>
              <a:t>Boorstin</a:t>
            </a:r>
            <a:r>
              <a:rPr lang="es-ES_tradnl" sz="2400" dirty="0"/>
              <a:t> llama "la madre de las máquinas", representa una organización de investigación y desarrollo rudimentaria</a:t>
            </a:r>
            <a:r>
              <a:rPr lang="es-ES_tradnl" sz="2400" dirty="0" smtClean="0"/>
              <a:t>.</a:t>
            </a:r>
          </a:p>
          <a:p>
            <a:pPr>
              <a:buClr>
                <a:schemeClr val="accent2"/>
              </a:buClr>
              <a:buFont typeface="Wingdings" charset="2"/>
              <a:buChar char="v"/>
            </a:pPr>
            <a:r>
              <a:rPr lang="es-ES_tradnl" sz="2400" dirty="0" smtClean="0"/>
              <a:t>Hoy </a:t>
            </a:r>
            <a:r>
              <a:rPr lang="es-ES_tradnl" sz="2400" dirty="0"/>
              <a:t>en día, la complejidad de la tecnología ha creado organizaciones complejas, con cientos de empleados. Muchas disciplinas tienen que ser coordinadas y es el gerente quien reúne los muchos componentes para que puedan funcionar sin problemas, cada uno de los cuales hace una contribución óptima a la organización de I + D. Así, hoy, como en el pasado, el progreso requiere colaboración.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a:t>
            </a:fld>
            <a:endParaRPr lang="en-US" sz="1600"/>
          </a:p>
        </p:txBody>
      </p:sp>
    </p:spTree>
    <p:extLst>
      <p:ext uri="{BB962C8B-B14F-4D97-AF65-F5344CB8AC3E}">
        <p14:creationId xmlns:p14="http://schemas.microsoft.com/office/powerpoint/2010/main" val="8116757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058400" cy="4189615"/>
          </a:xfrm>
        </p:spPr>
        <p:txBody>
          <a:bodyPr>
            <a:normAutofit fontScale="92500"/>
          </a:bodyPr>
          <a:lstStyle/>
          <a:p>
            <a:pPr>
              <a:buClr>
                <a:schemeClr val="accent2"/>
              </a:buClr>
              <a:buFont typeface="Wingdings" charset="2"/>
              <a:buChar char="v"/>
            </a:pPr>
            <a:r>
              <a:rPr lang="es-ES_tradnl" sz="2400" dirty="0"/>
              <a:t>La gestión de una organización de investigación y desarrollo (I + D) es, en gran medida, el arte de integrar los esfuerzos de sus numerosos participantes. Más allá de esto, el gerente tiene que proporcionar orden, propósito y previsión, y hacer esto al mismo tiempo que trata inteligentemente la incertidumbre inherente en una empresa de I + D. </a:t>
            </a:r>
            <a:endParaRPr lang="es-ES_tradnl" sz="2400" dirty="0" smtClean="0"/>
          </a:p>
          <a:p>
            <a:pPr>
              <a:buClr>
                <a:schemeClr val="accent2"/>
              </a:buClr>
              <a:buFont typeface="Wingdings" charset="2"/>
              <a:buChar char="v"/>
            </a:pPr>
            <a:r>
              <a:rPr lang="es-ES_tradnl" sz="2400" dirty="0" smtClean="0"/>
              <a:t>Teniendo </a:t>
            </a:r>
            <a:r>
              <a:rPr lang="es-ES_tradnl" sz="2400" dirty="0"/>
              <a:t>en cuenta el importante papel que desempeña la I + D</a:t>
            </a:r>
            <a:r>
              <a:rPr lang="es-ES_tradnl" sz="2400" dirty="0" smtClean="0"/>
              <a:t> </a:t>
            </a:r>
            <a:r>
              <a:rPr lang="es-ES_tradnl" sz="2400" dirty="0"/>
              <a:t>en el bienestar económico de una nación, la rentabilidad de una empresa comercial, la efectividad de una agencia gubernamental basada en la tecnología (por ejemplo, el Departamento de Defensa) y la enorme inversión de las naciones en actividades de I + D ($ 355 mil millones en los Estados Unidos en 2007), la gestión eficaz de la I + D puede tener consecuencias profundas y de gran alcance. La gestión efectiva, junto con una vigorosa política científica y de investigación, es necesaria para que una nación sostenga el crecimiento </a:t>
            </a:r>
            <a:r>
              <a:rPr lang="es-ES_tradnl" sz="2400" dirty="0" smtClean="0"/>
              <a:t>económico</a:t>
            </a:r>
            <a:r>
              <a:rPr lang="es-ES_tradnl" sz="2400" dirty="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14</a:t>
            </a:fld>
            <a:endParaRPr lang="en-US" sz="1600"/>
          </a:p>
        </p:txBody>
      </p:sp>
    </p:spTree>
    <p:extLst>
      <p:ext uri="{BB962C8B-B14F-4D97-AF65-F5344CB8AC3E}">
        <p14:creationId xmlns:p14="http://schemas.microsoft.com/office/powerpoint/2010/main" val="1485418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291156" cy="4189615"/>
          </a:xfrm>
        </p:spPr>
        <p:txBody>
          <a:bodyPr>
            <a:normAutofit fontScale="92500" lnSpcReduction="20000"/>
          </a:bodyPr>
          <a:lstStyle/>
          <a:p>
            <a:pPr>
              <a:buClr>
                <a:schemeClr val="accent2"/>
              </a:buClr>
              <a:buFont typeface="Wingdings" charset="2"/>
              <a:buChar char="v"/>
            </a:pPr>
            <a:r>
              <a:rPr lang="es-ES_tradnl" sz="2400" dirty="0"/>
              <a:t>Por tanto, es importante comprender las organizaciones de I + D y su relación con la </a:t>
            </a:r>
            <a:r>
              <a:rPr lang="es-ES_tradnl" sz="2400" dirty="0" smtClean="0"/>
              <a:t>sociedad. Esta </a:t>
            </a:r>
            <a:r>
              <a:rPr lang="es-ES_tradnl" sz="2400" dirty="0"/>
              <a:t>información debe ser útil para aquellos que conducen y administran la investigación, y especialmente para aquellos que buscan apoyo financiero para la investigación y que desean desarrollar aliados para influir en la política científica. </a:t>
            </a:r>
            <a:r>
              <a:rPr lang="es-ES_tradnl" sz="2400" dirty="0" smtClean="0"/>
              <a:t>Este </a:t>
            </a:r>
            <a:r>
              <a:rPr lang="es-ES_tradnl" sz="2400" dirty="0"/>
              <a:t>capítulo </a:t>
            </a:r>
            <a:r>
              <a:rPr lang="es-ES_tradnl" sz="2400" dirty="0" smtClean="0"/>
              <a:t>proporciona </a:t>
            </a:r>
            <a:r>
              <a:rPr lang="es-ES_tradnl" sz="2400" dirty="0"/>
              <a:t>una perspectiva sobre la gestión de I + D y luego analiza las categorías y definiciones de investigación y desarrollo. </a:t>
            </a:r>
            <a:r>
              <a:rPr lang="es-ES_tradnl" sz="2400" dirty="0" smtClean="0"/>
              <a:t>Examinamos las preguntas: </a:t>
            </a:r>
          </a:p>
          <a:p>
            <a:pPr>
              <a:buClr>
                <a:schemeClr val="accent2"/>
              </a:buClr>
              <a:buFont typeface="Wingdings" charset="2"/>
              <a:buChar char="v"/>
            </a:pPr>
            <a:r>
              <a:rPr lang="es-ES_tradnl" sz="2400" dirty="0" smtClean="0"/>
              <a:t>¿</a:t>
            </a:r>
            <a:r>
              <a:rPr lang="es-ES_tradnl" sz="2400" dirty="0"/>
              <a:t>Qué investigar? En algunos aspectos, esta es una pregunta clave para un gerente de I + D. </a:t>
            </a:r>
            <a:endParaRPr lang="es-ES_tradnl" sz="2400" dirty="0" smtClean="0"/>
          </a:p>
          <a:p>
            <a:pPr>
              <a:buClr>
                <a:schemeClr val="accent2"/>
              </a:buClr>
              <a:buFont typeface="Wingdings" charset="2"/>
              <a:buChar char="v"/>
            </a:pPr>
            <a:r>
              <a:rPr lang="es-ES_tradnl" sz="2400" dirty="0" smtClean="0"/>
              <a:t>¿</a:t>
            </a:r>
            <a:r>
              <a:rPr lang="es-ES_tradnl" sz="2400" dirty="0"/>
              <a:t>Hasta qué punto, por ejemplo, debería el gerente permitir que se realice una investigación básica además de la investigación aplicada que necesita la organización? </a:t>
            </a:r>
            <a:endParaRPr lang="es-ES_tradnl" sz="2400" dirty="0" smtClean="0"/>
          </a:p>
          <a:p>
            <a:pPr>
              <a:buClr>
                <a:schemeClr val="accent2"/>
              </a:buClr>
              <a:buFont typeface="Wingdings" charset="2"/>
              <a:buChar char="v"/>
            </a:pPr>
            <a:r>
              <a:rPr lang="es-ES_tradnl" sz="2400" dirty="0" smtClean="0"/>
              <a:t>¿</a:t>
            </a:r>
            <a:r>
              <a:rPr lang="es-ES_tradnl" sz="2400" dirty="0"/>
              <a:t>Cuál es la mejor manera de establecer prioridades entre los proyectos de investigación en competencia? Hay numerosas sugerencias en la literatura sobre cómo hacer eso. Dado que a menudo se plantea una pregunta acerca de qué es tan especial en la gestión de una organización de I + D, se incluye una discusión de este problema en este capítulo introductorio.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15</a:t>
            </a:fld>
            <a:endParaRPr lang="en-US" sz="1600"/>
          </a:p>
        </p:txBody>
      </p:sp>
    </p:spTree>
    <p:extLst>
      <p:ext uri="{BB962C8B-B14F-4D97-AF65-F5344CB8AC3E}">
        <p14:creationId xmlns:p14="http://schemas.microsoft.com/office/powerpoint/2010/main" val="8084463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lnSpcReduction="10000"/>
          </a:bodyPr>
          <a:lstStyle/>
          <a:p>
            <a:pPr>
              <a:buClr>
                <a:schemeClr val="accent2"/>
              </a:buClr>
              <a:buFont typeface="Wingdings" charset="2"/>
              <a:buChar char="v"/>
            </a:pPr>
            <a:r>
              <a:rPr lang="es-ES_tradnl" sz="2400" dirty="0"/>
              <a:t>En matemáticas o física, la mayoría de los conceptos se pueden juzgar fácilmente como útiles o sin valor. Los conceptos de gestión, por otro lado, son más difíciles de evaluar. El siguiente ejemplo podría ilustrar el caso</a:t>
            </a:r>
            <a:r>
              <a:rPr lang="es-ES_tradnl" sz="2400" dirty="0" smtClean="0"/>
              <a:t>.</a:t>
            </a:r>
          </a:p>
          <a:p>
            <a:pPr>
              <a:buClr>
                <a:schemeClr val="accent2"/>
              </a:buClr>
              <a:buFont typeface="Wingdings" charset="2"/>
              <a:buChar char="v"/>
            </a:pPr>
            <a:r>
              <a:rPr lang="es-ES_tradnl" sz="2400" dirty="0" smtClean="0"/>
              <a:t>Un </a:t>
            </a:r>
            <a:r>
              <a:rPr lang="es-ES_tradnl" sz="2400" dirty="0"/>
              <a:t>científico conocido fue reclutado para ser vicepresidente de una compañía de biotecnología. Al tratar de prepararse para esta importante nueva posición, tomó un curso en el Instituto de Tecnología de California sobre "Gestión de Investigación y Desarrollo". Después de completar el curso, el científico sintió que no le había enseñado a priorizar y administrar proyectos de investigación. En su evaluación, afirmó que el curso había sido "costoso y sin valor". En respuesta a esta crítica, el director del programa del curso señaló que el científico había "malinterpretado completamente los objetivos del curso". Según el director, el curso era orientado a planificar actividades de investigación y desarrollo en lugar de administrar científicos (Wall Street </a:t>
            </a:r>
            <a:r>
              <a:rPr lang="es-ES_tradnl" sz="2400" dirty="0" err="1"/>
              <a:t>Journal</a:t>
            </a:r>
            <a:r>
              <a:rPr lang="es-ES_tradnl" sz="2400" dirty="0"/>
              <a:t>, 10 de noviembre de 1986).</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16</a:t>
            </a:fld>
            <a:endParaRPr lang="en-US" sz="1600"/>
          </a:p>
        </p:txBody>
      </p:sp>
    </p:spTree>
    <p:extLst>
      <p:ext uri="{BB962C8B-B14F-4D97-AF65-F5344CB8AC3E}">
        <p14:creationId xmlns:p14="http://schemas.microsoft.com/office/powerpoint/2010/main" val="17965196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lnSpcReduction="10000"/>
          </a:bodyPr>
          <a:lstStyle/>
          <a:p>
            <a:pPr>
              <a:buClr>
                <a:schemeClr val="accent2"/>
              </a:buClr>
              <a:buFont typeface="Wingdings" charset="2"/>
              <a:buChar char="v"/>
            </a:pPr>
            <a:r>
              <a:rPr lang="es-ES_tradnl" sz="2400" dirty="0"/>
              <a:t>La gestión de los investigadores es una de las tareas más difíciles que puede emprender un gerente. No está claro cómo se planea o anticipa un "avance científico". </a:t>
            </a:r>
            <a:endParaRPr lang="es-ES_tradnl" sz="2400" dirty="0" smtClean="0"/>
          </a:p>
          <a:p>
            <a:pPr>
              <a:buClr>
                <a:schemeClr val="accent2"/>
              </a:buClr>
              <a:buFont typeface="Wingdings" charset="2"/>
              <a:buChar char="v"/>
            </a:pPr>
            <a:r>
              <a:rPr lang="es-ES_tradnl" sz="2400" dirty="0" smtClean="0"/>
              <a:t>Si </a:t>
            </a:r>
            <a:r>
              <a:rPr lang="es-ES_tradnl" sz="2400" dirty="0"/>
              <a:t>este es el caso, ¿tiene algún sentido emprender grandes esfuerzos en la planificación estratégica o hacer alguna planificación? Se cree que los científicos están dedicados a las ideas y la investigación. Sin </a:t>
            </a:r>
            <a:r>
              <a:rPr lang="es-ES_tradnl" sz="2400" dirty="0" smtClean="0"/>
              <a:t>embargo, </a:t>
            </a:r>
            <a:r>
              <a:rPr lang="es-ES_tradnl" sz="2400" dirty="0"/>
              <a:t>la mayor parte de la I + D se dedica al desarrollo de productos y la investigación aplicada, y menos a la investigación básica. </a:t>
            </a:r>
            <a:endParaRPr lang="es-ES_tradnl" sz="2400" dirty="0" smtClean="0"/>
          </a:p>
          <a:p>
            <a:pPr>
              <a:buClr>
                <a:schemeClr val="accent2"/>
              </a:buClr>
              <a:buFont typeface="Wingdings" charset="2"/>
              <a:buChar char="v"/>
            </a:pPr>
            <a:r>
              <a:rPr lang="es-ES_tradnl" sz="2400" dirty="0" smtClean="0"/>
              <a:t>El </a:t>
            </a:r>
            <a:r>
              <a:rPr lang="es-ES_tradnl" sz="2400" dirty="0"/>
              <a:t>desafío, entonces, es proporcionar una combinación de actividades para alcanzar los objetivos de la organización y mantener la motivación y curiosidad del investigador, que son esenciales para los avances científicos y el desarrollo de productos.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17</a:t>
            </a:fld>
            <a:endParaRPr lang="en-US" sz="1600"/>
          </a:p>
        </p:txBody>
      </p:sp>
    </p:spTree>
    <p:extLst>
      <p:ext uri="{BB962C8B-B14F-4D97-AF65-F5344CB8AC3E}">
        <p14:creationId xmlns:p14="http://schemas.microsoft.com/office/powerpoint/2010/main" val="15695873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fontScale="92500" lnSpcReduction="10000"/>
          </a:bodyPr>
          <a:lstStyle/>
          <a:p>
            <a:pPr>
              <a:buClr>
                <a:schemeClr val="accent2"/>
              </a:buClr>
              <a:buFont typeface="Wingdings" charset="2"/>
              <a:buChar char="v"/>
            </a:pPr>
            <a:r>
              <a:rPr lang="es-ES_tradnl" sz="2400" dirty="0"/>
              <a:t>El efecto de la política pública y las decisiones de gestión en los recursos disponibles para I + D </a:t>
            </a:r>
            <a:r>
              <a:rPr lang="es-ES_tradnl" sz="2400" dirty="0" smtClean="0"/>
              <a:t>deber</a:t>
            </a:r>
            <a:r>
              <a:rPr lang="es-ES" sz="2400" dirty="0" err="1" smtClean="0"/>
              <a:t>ían</a:t>
            </a:r>
            <a:r>
              <a:rPr lang="es-ES" sz="2400" dirty="0" smtClean="0"/>
              <a:t> </a:t>
            </a:r>
            <a:r>
              <a:rPr lang="es-ES" sz="2400" dirty="0" err="1" smtClean="0"/>
              <a:t>entenders</a:t>
            </a:r>
            <a:r>
              <a:rPr lang="es-ES_tradnl" sz="2400" dirty="0" smtClean="0"/>
              <a:t>e </a:t>
            </a:r>
            <a:r>
              <a:rPr lang="es-ES_tradnl" sz="2400" dirty="0"/>
              <a:t>bien; uno también debe considerar y comprender el importante papel que los ingenieros y los científicos pueden y deben jugar en el desarrollo de la política científica. </a:t>
            </a:r>
            <a:endParaRPr lang="es-ES_tradnl" sz="2400" dirty="0" smtClean="0"/>
          </a:p>
          <a:p>
            <a:pPr>
              <a:buClr>
                <a:schemeClr val="accent2"/>
              </a:buClr>
              <a:buFont typeface="Wingdings" charset="2"/>
              <a:buChar char="v"/>
            </a:pPr>
            <a:r>
              <a:rPr lang="es-ES_tradnl" sz="2400" dirty="0" smtClean="0"/>
              <a:t>De </a:t>
            </a:r>
            <a:r>
              <a:rPr lang="es-ES_tradnl" sz="2400" dirty="0"/>
              <a:t>los aproximadamente 595,000 científicos e ingenieros de doctorado empleados en los Estados Unidos a partir de 2003, aproximadamente </a:t>
            </a:r>
            <a:r>
              <a:rPr lang="es-ES_tradnl" sz="2400" dirty="0" smtClean="0"/>
              <a:t>372,000 (63%) </a:t>
            </a:r>
            <a:r>
              <a:rPr lang="es-ES_tradnl" sz="2400" dirty="0"/>
              <a:t>trabajan en investigación y desarrollo. De los 372,000, se estima que alrededor de </a:t>
            </a:r>
            <a:r>
              <a:rPr lang="es-ES_tradnl" sz="2400" dirty="0" smtClean="0"/>
              <a:t>60,000 (16%) </a:t>
            </a:r>
            <a:r>
              <a:rPr lang="es-ES_tradnl" sz="2400" dirty="0"/>
              <a:t>trabajan en la gestión de la I + D. </a:t>
            </a:r>
            <a:endParaRPr lang="es-ES_tradnl" sz="2400" dirty="0" smtClean="0"/>
          </a:p>
          <a:p>
            <a:pPr>
              <a:buClr>
                <a:schemeClr val="accent2"/>
              </a:buClr>
              <a:buFont typeface="Wingdings" charset="2"/>
              <a:buChar char="v"/>
            </a:pPr>
            <a:r>
              <a:rPr lang="es-ES_tradnl" sz="2400" dirty="0" smtClean="0"/>
              <a:t>Los </a:t>
            </a:r>
            <a:r>
              <a:rPr lang="es-ES_tradnl" sz="2400" dirty="0"/>
              <a:t>doctores e ingenieros </a:t>
            </a:r>
            <a:r>
              <a:rPr lang="es-ES_tradnl" sz="2400" dirty="0" smtClean="0"/>
              <a:t>restantes </a:t>
            </a:r>
            <a:r>
              <a:rPr lang="es-ES_tradnl" sz="2400" dirty="0"/>
              <a:t>participan en muchas formas de práctica profesional, además del número sustancial que enseñan (</a:t>
            </a:r>
            <a:r>
              <a:rPr lang="es-ES_tradnl" sz="2400" dirty="0" smtClean="0"/>
              <a:t>184,000, 31%). </a:t>
            </a:r>
            <a:r>
              <a:rPr lang="es-ES_tradnl" sz="2400" dirty="0"/>
              <a:t>Las personas involucradas en servicios profesionales y consultoría son casi </a:t>
            </a:r>
            <a:r>
              <a:rPr lang="es-ES_tradnl" sz="2400" dirty="0" smtClean="0"/>
              <a:t>96,000 (16%). </a:t>
            </a:r>
            <a:r>
              <a:rPr lang="es-ES_tradnl" sz="2400" dirty="0"/>
              <a:t>Los ingenieros consultores y los científicos realizan actividades creativas que son, de muchas maneras, responsables de cerrar el ciclo entre la investigación y el desarrollo y la aplicación.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18</a:t>
            </a:fld>
            <a:endParaRPr lang="en-US" sz="1600"/>
          </a:p>
        </p:txBody>
      </p:sp>
    </p:spTree>
    <p:extLst>
      <p:ext uri="{BB962C8B-B14F-4D97-AF65-F5344CB8AC3E}">
        <p14:creationId xmlns:p14="http://schemas.microsoft.com/office/powerpoint/2010/main" val="4194694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fontScale="85000" lnSpcReduction="20000"/>
          </a:bodyPr>
          <a:lstStyle/>
          <a:p>
            <a:pPr>
              <a:buClr>
                <a:schemeClr val="accent2"/>
              </a:buClr>
              <a:buFont typeface="Wingdings" charset="2"/>
              <a:buChar char="v"/>
            </a:pPr>
            <a:r>
              <a:rPr lang="es-ES_tradnl" sz="2400" dirty="0"/>
              <a:t>Un doctorado es un grado de investigación, y la mayoría de los científicos e ingenieros con doctorados trabajan en investigación, desarrollo y enseñanza. </a:t>
            </a:r>
            <a:endParaRPr lang="es-ES_tradnl" sz="2400" dirty="0" smtClean="0"/>
          </a:p>
          <a:p>
            <a:pPr>
              <a:buClr>
                <a:schemeClr val="accent2"/>
              </a:buClr>
              <a:buFont typeface="Wingdings" charset="2"/>
              <a:buChar char="v"/>
            </a:pPr>
            <a:r>
              <a:rPr lang="es-ES_tradnl" sz="2400" dirty="0" smtClean="0"/>
              <a:t>Es </a:t>
            </a:r>
            <a:r>
              <a:rPr lang="es-ES_tradnl" sz="2400" dirty="0"/>
              <a:t>significativo que relativamente pocos ingenieros, en comparación con los científicos, posean títulos de doctorado. En 2003, 101,500 ingenieros tenían doctorados, pero esto representaba solo alrededor del </a:t>
            </a:r>
            <a:r>
              <a:rPr lang="es-ES_tradnl" sz="2400" dirty="0" smtClean="0"/>
              <a:t>7% de </a:t>
            </a:r>
            <a:r>
              <a:rPr lang="es-ES_tradnl" sz="2400" dirty="0"/>
              <a:t>todos los ingenieros empleados. Sin embargo, entre los científicos, alrededor del 23 por ciento tienen doctorados (Indicadores de Ciencia e Ingeniería, 2003</a:t>
            </a:r>
            <a:r>
              <a:rPr lang="es-ES_tradnl" sz="2400" dirty="0" smtClean="0"/>
              <a:t>).</a:t>
            </a:r>
          </a:p>
          <a:p>
            <a:pPr>
              <a:buClr>
                <a:schemeClr val="accent2"/>
              </a:buClr>
              <a:buFont typeface="Wingdings" charset="2"/>
              <a:buChar char="v"/>
            </a:pPr>
            <a:r>
              <a:rPr lang="es-ES_tradnl" sz="2400" dirty="0"/>
              <a:t>G</a:t>
            </a:r>
            <a:r>
              <a:rPr lang="es-ES_tradnl" sz="2400" dirty="0" smtClean="0"/>
              <a:t>erentes </a:t>
            </a:r>
            <a:r>
              <a:rPr lang="es-ES_tradnl" sz="2400" dirty="0"/>
              <a:t>de organizaciones de I + D con habilidades técnicas de alto </a:t>
            </a:r>
            <a:r>
              <a:rPr lang="es-ES_tradnl" sz="2400" dirty="0" smtClean="0"/>
              <a:t>nivel: Los </a:t>
            </a:r>
            <a:r>
              <a:rPr lang="es-ES_tradnl" sz="2400" dirty="0"/>
              <a:t>estudios han demostrado claramente que donde los supervisores fueron calificados con las habilidades técnicas más altas, los grupos de investigación fueron los más innovadores. Y donde los supervisores no poseían excelentes habilidades técnicas (pero tenían habilidades administrativas de alto nivel), los grupos de investigación eran menos innovadores (</a:t>
            </a:r>
            <a:r>
              <a:rPr lang="es-ES_tradnl" sz="2400" dirty="0" err="1"/>
              <a:t>Farris</a:t>
            </a:r>
            <a:r>
              <a:rPr lang="es-ES_tradnl" sz="2400" dirty="0"/>
              <a:t>, 1982, p. 340). </a:t>
            </a:r>
            <a:endParaRPr lang="es-ES_tradnl" sz="2400" dirty="0" smtClean="0"/>
          </a:p>
          <a:p>
            <a:pPr>
              <a:buClr>
                <a:schemeClr val="accent2"/>
              </a:buClr>
              <a:buFont typeface="Wingdings" charset="2"/>
              <a:buChar char="v"/>
            </a:pPr>
            <a:r>
              <a:rPr lang="es-ES_tradnl" sz="2400" dirty="0" smtClean="0"/>
              <a:t>Estos </a:t>
            </a:r>
            <a:r>
              <a:rPr lang="es-ES_tradnl" sz="2400" dirty="0"/>
              <a:t>hallazgos </a:t>
            </a:r>
            <a:r>
              <a:rPr lang="es-ES_tradnl" sz="2400" dirty="0" smtClean="0"/>
              <a:t>no minimizan </a:t>
            </a:r>
            <a:r>
              <a:rPr lang="es-ES_tradnl" sz="2400" dirty="0"/>
              <a:t>la importancia de las habilidades administrativas, sino que más bien apuntan a una necesidad fundamental de un supervisor en una organización de I + D que posea excelentes habilidades técnicas. Idealmente, ambos tipos de habilidades deberían estar disponibles para un </a:t>
            </a:r>
            <a:r>
              <a:rPr lang="es-ES_tradnl" sz="2400" dirty="0" smtClean="0"/>
              <a:t>gerente. En consecuencia</a:t>
            </a:r>
            <a:r>
              <a:rPr lang="es-ES_tradnl" sz="2400" dirty="0"/>
              <a:t>, el papel de un científico en la gestión de las organizaciones de I + D ha sido </a:t>
            </a:r>
            <a:r>
              <a:rPr lang="es-ES_tradnl" sz="2400" dirty="0" smtClean="0"/>
              <a:t>importante</a:t>
            </a:r>
            <a:r>
              <a:rPr lang="es-ES_tradnl" sz="240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19</a:t>
            </a:fld>
            <a:endParaRPr lang="en-US" sz="1600"/>
          </a:p>
        </p:txBody>
      </p:sp>
    </p:spTree>
    <p:extLst>
      <p:ext uri="{BB962C8B-B14F-4D97-AF65-F5344CB8AC3E}">
        <p14:creationId xmlns:p14="http://schemas.microsoft.com/office/powerpoint/2010/main" val="2113233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2</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218327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a:t>¿QUÉ ES LA INVESTIGACIÓN Y EL DESARROLLO?</a:t>
            </a:r>
            <a:endParaRPr lang="en-US" sz="4300" dirty="0"/>
          </a:p>
        </p:txBody>
      </p:sp>
      <p:sp>
        <p:nvSpPr>
          <p:cNvPr id="3" name="Marcador de contenido 2"/>
          <p:cNvSpPr>
            <a:spLocks noGrp="1"/>
          </p:cNvSpPr>
          <p:nvPr>
            <p:ph idx="1"/>
          </p:nvPr>
        </p:nvSpPr>
        <p:spPr>
          <a:xfrm>
            <a:off x="714897" y="1961803"/>
            <a:ext cx="11089178" cy="4405745"/>
          </a:xfrm>
        </p:spPr>
        <p:txBody>
          <a:bodyPr>
            <a:normAutofit fontScale="92500" lnSpcReduction="20000"/>
          </a:bodyPr>
          <a:lstStyle/>
          <a:p>
            <a:pPr>
              <a:buClr>
                <a:schemeClr val="accent2"/>
              </a:buClr>
              <a:buFont typeface="Wingdings" charset="2"/>
              <a:buChar char="v"/>
            </a:pPr>
            <a:r>
              <a:rPr lang="es-ES_tradnl" sz="2400" dirty="0"/>
              <a:t>La </a:t>
            </a:r>
            <a:r>
              <a:rPr lang="es-ES_tradnl" sz="2400" dirty="0" err="1"/>
              <a:t>National</a:t>
            </a:r>
            <a:r>
              <a:rPr lang="es-ES_tradnl" sz="2400" dirty="0"/>
              <a:t> </a:t>
            </a:r>
            <a:r>
              <a:rPr lang="es-ES_tradnl" sz="2400" dirty="0" err="1"/>
              <a:t>Science</a:t>
            </a:r>
            <a:r>
              <a:rPr lang="es-ES_tradnl" sz="2400" dirty="0"/>
              <a:t> </a:t>
            </a:r>
            <a:r>
              <a:rPr lang="es-ES_tradnl" sz="2400" dirty="0" err="1"/>
              <a:t>Foundation</a:t>
            </a:r>
            <a:r>
              <a:rPr lang="es-ES_tradnl" sz="2400" dirty="0"/>
              <a:t> (NSF) clasifica y define la investigación de la siguiente manera (Indicadores de ciencia e ingeniería, 2008</a:t>
            </a:r>
            <a:r>
              <a:rPr lang="es-ES_tradnl" sz="2400" dirty="0" smtClean="0"/>
              <a:t>):</a:t>
            </a:r>
          </a:p>
          <a:p>
            <a:pPr>
              <a:buClr>
                <a:schemeClr val="accent2"/>
              </a:buClr>
              <a:buFont typeface="Wingdings" charset="2"/>
              <a:buChar char="v"/>
            </a:pPr>
            <a:r>
              <a:rPr lang="es-ES_tradnl" sz="2400" dirty="0" smtClean="0"/>
              <a:t>Investigación </a:t>
            </a:r>
            <a:r>
              <a:rPr lang="es-ES_tradnl" sz="2400" dirty="0"/>
              <a:t>básica. La investigación básica tiene como objetivo "un conocimiento o comprensión más completa del tema en estudio, sin aplicaciones específicas en mente". Para tener en cuenta los objetivos industriales, NSF modifica esta definición para el sector industrial para indicar que la investigación básica avanza en el conocimiento científico " pero no tiene objetivos comerciales inmediatos específicos, aunque puede ser en campos de interés comercial presente o potencial </a:t>
            </a:r>
            <a:r>
              <a:rPr lang="es-ES_tradnl" sz="2400" dirty="0" smtClean="0"/>
              <a:t>".</a:t>
            </a:r>
          </a:p>
          <a:p>
            <a:pPr>
              <a:buClr>
                <a:schemeClr val="accent2"/>
              </a:buClr>
              <a:buFont typeface="Wingdings" charset="2"/>
              <a:buChar char="v"/>
            </a:pPr>
            <a:r>
              <a:rPr lang="es-ES_tradnl" sz="2400" dirty="0" smtClean="0"/>
              <a:t>Investigación </a:t>
            </a:r>
            <a:r>
              <a:rPr lang="es-ES_tradnl" sz="2400" dirty="0"/>
              <a:t>aplicada. La investigación aplicada está dirigida a obtener “conocimiento o comprensión para determinar los medios por los cuales se puede satisfacer una necesidad específica y reconocida”. En la industria, la investigación aplicada incluye investigaciones dirigidas “a descubrir nuevos conocimientos científicos que tengan objetivos comerciales específicos con respecto a los productos, procesos, o servicios </a:t>
            </a:r>
            <a:r>
              <a:rPr lang="es-ES_tradnl" sz="2400" dirty="0" smtClean="0"/>
              <a:t>".</a:t>
            </a:r>
          </a:p>
          <a:p>
            <a:pPr>
              <a:buClr>
                <a:schemeClr val="accent2"/>
              </a:buClr>
              <a:buFont typeface="Wingdings" charset="2"/>
              <a:buChar char="v"/>
            </a:pPr>
            <a:r>
              <a:rPr lang="es-ES_tradnl" sz="2400" dirty="0" smtClean="0"/>
              <a:t>Desarrollo</a:t>
            </a:r>
            <a:r>
              <a:rPr lang="es-ES_tradnl" sz="2400" dirty="0"/>
              <a:t>. El desarrollo es el "uso sistemático del conocimiento o entendimiento obtenido de la investigación, dirigido hacia la producción de materiales, dispositivos, sistemas o métodos útiles, incluido el diseño y desarrollo de prototipos y procesos".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20</a:t>
            </a:fld>
            <a:endParaRPr lang="en-US" sz="1600"/>
          </a:p>
        </p:txBody>
      </p:sp>
    </p:spTree>
    <p:extLst>
      <p:ext uri="{BB962C8B-B14F-4D97-AF65-F5344CB8AC3E}">
        <p14:creationId xmlns:p14="http://schemas.microsoft.com/office/powerpoint/2010/main" val="18173906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21</a:t>
            </a:fld>
            <a:endParaRPr lang="en-US" sz="1600" dirty="0"/>
          </a:p>
        </p:txBody>
      </p:sp>
      <p:sp>
        <p:nvSpPr>
          <p:cNvPr id="6" name="Título 1"/>
          <p:cNvSpPr txBox="1">
            <a:spLocks/>
          </p:cNvSpPr>
          <p:nvPr/>
        </p:nvSpPr>
        <p:spPr>
          <a:xfrm>
            <a:off x="997527" y="432262"/>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300" smtClean="0"/>
              <a:t>¿QUÉ ES LA INVESTIGACIÓN Y EL DESARROLLO?</a:t>
            </a:r>
            <a:endParaRPr lang="en-US" sz="4300" dirty="0"/>
          </a:p>
        </p:txBody>
      </p:sp>
      <p:sp>
        <p:nvSpPr>
          <p:cNvPr id="7" name="Marcador de contenido 2"/>
          <p:cNvSpPr txBox="1">
            <a:spLocks/>
          </p:cNvSpPr>
          <p:nvPr/>
        </p:nvSpPr>
        <p:spPr>
          <a:xfrm>
            <a:off x="714897" y="1379913"/>
            <a:ext cx="11089178" cy="4987635"/>
          </a:xfrm>
          <a:prstGeom prst="rect">
            <a:avLst/>
          </a:prstGeom>
        </p:spPr>
        <p:txBody>
          <a:bodyPr>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smtClean="0"/>
              <a:t>La investigación básica es un trabajo experimental o teórico realizado principalmente para adquirir nuevos conocimientos de los fundamentos subyacentes de los fenómenos y los hechos observables, sin ninguna aplicación o uso en particular a la vista. La investigación básica analiza las propiedades, estructuras y relaciones con vistas a formular y probar hipótesis, teorías o leyes. Los resultados de la investigación básica generalmente no se venden, pero generalmente se publican en revistas científicas. Se realiza una investigación básica pura para el avance del conocimiento, sin trabajar para obtener beneficios económicos o sociales a largo plazo y sin hacer esfuerzos positivos para aplicar los resultados a problemas prácticos o transferir los resultados a los sectores responsables de sus aplicaciones. La investigación básica orientada se lleva a cabo con la expectativa de que producirá una amplia base de conocimiento que pueda formar el fondo para la solución de problemas o posibilidades actuales o futuros reconocidos o esperados. </a:t>
            </a:r>
          </a:p>
          <a:p>
            <a:pPr>
              <a:buClr>
                <a:schemeClr val="accent2"/>
              </a:buClr>
              <a:buFont typeface="Wingdings" charset="2"/>
              <a:buChar char="v"/>
            </a:pPr>
            <a:r>
              <a:rPr lang="es-ES_tradnl" sz="2400" dirty="0" smtClean="0"/>
              <a:t>La investigación aplicada es también una investigación original realizada para adquirir nuevos conocimientos. Sin embargo, está dirigido principalmente hacia un objetivo u objetivo práctico específico. La investigación aplicada desarrolla ideas en forma operativa. El desarrollo experimental es un trabajo sistemático, que se basa en el conocimiento existente obtenido de la investigación y la experiencia práctica que se dirige a la producción de nuevos materiales, productos y dispositivos; a la instalación de nuevos procesos, sistemas y servicios; o para mejorar sustancialmente los ya producidos o instalados.</a:t>
            </a:r>
            <a:endParaRPr lang="es-ES_tradnl" sz="2400" dirty="0"/>
          </a:p>
        </p:txBody>
      </p:sp>
    </p:spTree>
    <p:extLst>
      <p:ext uri="{BB962C8B-B14F-4D97-AF65-F5344CB8AC3E}">
        <p14:creationId xmlns:p14="http://schemas.microsoft.com/office/powerpoint/2010/main" val="187586840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a:t>¿QUÉ ES LA INVESTIGACIÓN Y EL DESARROLLO?</a:t>
            </a:r>
            <a:endParaRPr lang="en-US" sz="4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22</a:t>
            </a:fld>
            <a:endParaRPr lang="en-US" sz="1600"/>
          </a:p>
        </p:txBody>
      </p:sp>
      <p:sp>
        <p:nvSpPr>
          <p:cNvPr id="4" name="Marcador de contenido 3"/>
          <p:cNvSpPr>
            <a:spLocks noGrp="1"/>
          </p:cNvSpPr>
          <p:nvPr>
            <p:ph idx="1"/>
          </p:nvPr>
        </p:nvSpPr>
        <p:spPr>
          <a:xfrm>
            <a:off x="781393" y="1924947"/>
            <a:ext cx="10789920" cy="4405437"/>
          </a:xfrm>
        </p:spPr>
        <p:txBody>
          <a:bodyPr>
            <a:noAutofit/>
          </a:bodyPr>
          <a:lstStyle/>
          <a:p>
            <a:r>
              <a:rPr lang="en-US" sz="2100" dirty="0"/>
              <a:t>La OCDE </a:t>
            </a:r>
            <a:r>
              <a:rPr lang="en-US" sz="2100" dirty="0" smtClean="0"/>
              <a:t>(</a:t>
            </a:r>
            <a:r>
              <a:rPr lang="en-US" sz="2100" dirty="0"/>
              <a:t>Organization for Economic Co-operation and Development</a:t>
            </a:r>
            <a:r>
              <a:rPr lang="en-US" sz="2100" dirty="0" smtClean="0"/>
              <a:t>) define </a:t>
            </a:r>
            <a:r>
              <a:rPr lang="en-US" sz="2100" dirty="0"/>
              <a:t>la I + D </a:t>
            </a:r>
            <a:r>
              <a:rPr lang="en-US" sz="2100" dirty="0" err="1"/>
              <a:t>como</a:t>
            </a:r>
            <a:r>
              <a:rPr lang="en-US" sz="2100" dirty="0"/>
              <a:t> "</a:t>
            </a:r>
            <a:r>
              <a:rPr lang="en-US" sz="2100" dirty="0" err="1"/>
              <a:t>trabajo</a:t>
            </a:r>
            <a:r>
              <a:rPr lang="en-US" sz="2100" dirty="0"/>
              <a:t> </a:t>
            </a:r>
            <a:r>
              <a:rPr lang="en-US" sz="2100" dirty="0" err="1"/>
              <a:t>creativo</a:t>
            </a:r>
            <a:r>
              <a:rPr lang="en-US" sz="2100" dirty="0"/>
              <a:t> </a:t>
            </a:r>
            <a:r>
              <a:rPr lang="en-US" sz="2100" dirty="0" err="1"/>
              <a:t>realizado</a:t>
            </a:r>
            <a:r>
              <a:rPr lang="en-US" sz="2100" dirty="0"/>
              <a:t> de forma </a:t>
            </a:r>
            <a:r>
              <a:rPr lang="en-US" sz="2100" dirty="0" err="1"/>
              <a:t>sistemática</a:t>
            </a:r>
            <a:r>
              <a:rPr lang="en-US" sz="2100" dirty="0"/>
              <a:t> para </a:t>
            </a:r>
            <a:r>
              <a:rPr lang="en-US" sz="2100" dirty="0" err="1"/>
              <a:t>aumentar</a:t>
            </a:r>
            <a:r>
              <a:rPr lang="en-US" sz="2100" dirty="0"/>
              <a:t> el stock de </a:t>
            </a:r>
            <a:r>
              <a:rPr lang="en-US" sz="2100" dirty="0" err="1"/>
              <a:t>conocimiento</a:t>
            </a:r>
            <a:r>
              <a:rPr lang="en-US" sz="2100" dirty="0"/>
              <a:t> del hombre, la </a:t>
            </a:r>
            <a:r>
              <a:rPr lang="en-US" sz="2100" dirty="0" err="1"/>
              <a:t>cultura</a:t>
            </a:r>
            <a:r>
              <a:rPr lang="en-US" sz="2100" dirty="0"/>
              <a:t> y la </a:t>
            </a:r>
            <a:r>
              <a:rPr lang="en-US" sz="2100" dirty="0" err="1"/>
              <a:t>sociedad</a:t>
            </a:r>
            <a:r>
              <a:rPr lang="en-US" sz="2100" dirty="0"/>
              <a:t>, y el </a:t>
            </a:r>
            <a:r>
              <a:rPr lang="en-US" sz="2100" dirty="0" err="1"/>
              <a:t>uso</a:t>
            </a:r>
            <a:r>
              <a:rPr lang="en-US" sz="2100" dirty="0"/>
              <a:t> de </a:t>
            </a:r>
            <a:r>
              <a:rPr lang="en-US" sz="2100" dirty="0" err="1"/>
              <a:t>este</a:t>
            </a:r>
            <a:r>
              <a:rPr lang="en-US" sz="2100" dirty="0"/>
              <a:t> stock de </a:t>
            </a:r>
            <a:r>
              <a:rPr lang="en-US" sz="2100" dirty="0" err="1"/>
              <a:t>conocimiento</a:t>
            </a:r>
            <a:r>
              <a:rPr lang="en-US" sz="2100" dirty="0"/>
              <a:t> para </a:t>
            </a:r>
            <a:r>
              <a:rPr lang="en-US" sz="2100" dirty="0" err="1"/>
              <a:t>diseñar</a:t>
            </a:r>
            <a:r>
              <a:rPr lang="en-US" sz="2100" dirty="0"/>
              <a:t> </a:t>
            </a:r>
            <a:r>
              <a:rPr lang="en-US" sz="2100" dirty="0" err="1"/>
              <a:t>nuevas</a:t>
            </a:r>
            <a:r>
              <a:rPr lang="en-US" sz="2100" dirty="0"/>
              <a:t> </a:t>
            </a:r>
            <a:r>
              <a:rPr lang="en-US" sz="2100" dirty="0" err="1" smtClean="0"/>
              <a:t>aplicaciones</a:t>
            </a:r>
            <a:r>
              <a:rPr lang="en-US" sz="2100" dirty="0" smtClean="0"/>
              <a:t>”.</a:t>
            </a:r>
            <a:endParaRPr lang="en-US" sz="2100" dirty="0"/>
          </a:p>
          <a:p>
            <a:r>
              <a:rPr lang="en-US" sz="2100" dirty="0"/>
              <a:t>Con el fin de </a:t>
            </a:r>
            <a:r>
              <a:rPr lang="en-US" sz="2100" dirty="0" err="1"/>
              <a:t>proporcionar</a:t>
            </a:r>
            <a:r>
              <a:rPr lang="en-US" sz="2100" dirty="0"/>
              <a:t> </a:t>
            </a:r>
            <a:r>
              <a:rPr lang="en-US" sz="2100" dirty="0" err="1"/>
              <a:t>definiciones</a:t>
            </a:r>
            <a:r>
              <a:rPr lang="en-US" sz="2100" dirty="0"/>
              <a:t> </a:t>
            </a:r>
            <a:r>
              <a:rPr lang="en-US" sz="2100" dirty="0" err="1"/>
              <a:t>funcionales</a:t>
            </a:r>
            <a:r>
              <a:rPr lang="en-US" sz="2100" dirty="0"/>
              <a:t> y </a:t>
            </a:r>
            <a:r>
              <a:rPr lang="en-US" sz="2100" dirty="0" err="1"/>
              <a:t>comprensibles</a:t>
            </a:r>
            <a:r>
              <a:rPr lang="en-US" sz="2100" dirty="0"/>
              <a:t> para </a:t>
            </a:r>
            <a:r>
              <a:rPr lang="en-US" sz="2100" dirty="0" err="1"/>
              <a:t>varias</a:t>
            </a:r>
            <a:r>
              <a:rPr lang="en-US" sz="2100" dirty="0"/>
              <a:t> </a:t>
            </a:r>
            <a:r>
              <a:rPr lang="en-US" sz="2100" dirty="0" err="1"/>
              <a:t>actividades</a:t>
            </a:r>
            <a:r>
              <a:rPr lang="en-US" sz="2100" dirty="0"/>
              <a:t> de </a:t>
            </a:r>
            <a:r>
              <a:rPr lang="en-US" sz="2100" dirty="0" err="1"/>
              <a:t>investigación</a:t>
            </a:r>
            <a:r>
              <a:rPr lang="en-US" sz="2100" dirty="0"/>
              <a:t>, Science Indicators </a:t>
            </a:r>
            <a:r>
              <a:rPr lang="en-US" sz="2100" dirty="0" err="1"/>
              <a:t>clasifica</a:t>
            </a:r>
            <a:r>
              <a:rPr lang="en-US" sz="2100" dirty="0"/>
              <a:t> </a:t>
            </a:r>
            <a:r>
              <a:rPr lang="en-US" sz="2100" dirty="0" err="1"/>
              <a:t>las</a:t>
            </a:r>
            <a:r>
              <a:rPr lang="en-US" sz="2100" dirty="0"/>
              <a:t> </a:t>
            </a:r>
            <a:r>
              <a:rPr lang="en-US" sz="2100" dirty="0" err="1"/>
              <a:t>actividades</a:t>
            </a:r>
            <a:r>
              <a:rPr lang="en-US" sz="2100" dirty="0"/>
              <a:t> de I + D </a:t>
            </a:r>
            <a:r>
              <a:rPr lang="en-US" sz="2100" dirty="0" err="1"/>
              <a:t>como</a:t>
            </a:r>
            <a:r>
              <a:rPr lang="en-US" sz="2100" dirty="0"/>
              <a:t> </a:t>
            </a:r>
            <a:r>
              <a:rPr lang="en-US" sz="2100" dirty="0" err="1"/>
              <a:t>esfuerzos</a:t>
            </a:r>
            <a:r>
              <a:rPr lang="en-US" sz="2100" dirty="0"/>
              <a:t> en </a:t>
            </a:r>
            <a:r>
              <a:rPr lang="en-US" sz="2100" dirty="0" err="1"/>
              <a:t>ciencia</a:t>
            </a:r>
            <a:r>
              <a:rPr lang="en-US" sz="2100" dirty="0"/>
              <a:t> e </a:t>
            </a:r>
            <a:r>
              <a:rPr lang="en-US" sz="2100" dirty="0" err="1"/>
              <a:t>ingeniería</a:t>
            </a:r>
            <a:r>
              <a:rPr lang="en-US" sz="2100" dirty="0"/>
              <a:t> de la </a:t>
            </a:r>
            <a:r>
              <a:rPr lang="en-US" sz="2100" dirty="0" err="1"/>
              <a:t>siguiente</a:t>
            </a:r>
            <a:r>
              <a:rPr lang="en-US" sz="2100" dirty="0"/>
              <a:t> </a:t>
            </a:r>
            <a:r>
              <a:rPr lang="en-US" sz="2100" dirty="0" err="1"/>
              <a:t>manera</a:t>
            </a:r>
            <a:r>
              <a:rPr lang="en-US" sz="2100" dirty="0" smtClean="0"/>
              <a:t>:</a:t>
            </a:r>
          </a:p>
          <a:p>
            <a:r>
              <a:rPr lang="en-US" sz="2100" dirty="0" smtClean="0"/>
              <a:t>• </a:t>
            </a:r>
            <a:r>
              <a:rPr lang="en-US" sz="2100" dirty="0" err="1"/>
              <a:t>Producir</a:t>
            </a:r>
            <a:r>
              <a:rPr lang="en-US" sz="2100" dirty="0"/>
              <a:t> </a:t>
            </a:r>
            <a:r>
              <a:rPr lang="en-US" sz="2100" dirty="0" err="1"/>
              <a:t>avances</a:t>
            </a:r>
            <a:r>
              <a:rPr lang="en-US" sz="2100" dirty="0"/>
              <a:t> </a:t>
            </a:r>
            <a:r>
              <a:rPr lang="en-US" sz="2100" dirty="0" err="1"/>
              <a:t>significativos</a:t>
            </a:r>
            <a:r>
              <a:rPr lang="en-US" sz="2100" dirty="0"/>
              <a:t> en el </a:t>
            </a:r>
            <a:r>
              <a:rPr lang="en-US" sz="2100" dirty="0" err="1"/>
              <a:t>amplio</a:t>
            </a:r>
            <a:r>
              <a:rPr lang="en-US" sz="2100" dirty="0"/>
              <a:t> </a:t>
            </a:r>
            <a:r>
              <a:rPr lang="en-US" sz="2100" dirty="0" err="1"/>
              <a:t>frente</a:t>
            </a:r>
            <a:r>
              <a:rPr lang="en-US" sz="2100" dirty="0"/>
              <a:t> de la </a:t>
            </a:r>
            <a:r>
              <a:rPr lang="en-US" sz="2100" dirty="0" err="1"/>
              <a:t>comprensión</a:t>
            </a:r>
            <a:r>
              <a:rPr lang="en-US" sz="2100" dirty="0"/>
              <a:t> de los </a:t>
            </a:r>
            <a:r>
              <a:rPr lang="en-US" sz="2100" dirty="0" err="1"/>
              <a:t>fenómenos</a:t>
            </a:r>
            <a:r>
              <a:rPr lang="en-US" sz="2100" dirty="0"/>
              <a:t> </a:t>
            </a:r>
            <a:r>
              <a:rPr lang="en-US" sz="2100" dirty="0" err="1"/>
              <a:t>naturales</a:t>
            </a:r>
            <a:r>
              <a:rPr lang="en-US" sz="2100" dirty="0"/>
              <a:t> y </a:t>
            </a:r>
            <a:r>
              <a:rPr lang="en-US" sz="2100" dirty="0" err="1"/>
              <a:t>sociales</a:t>
            </a:r>
            <a:r>
              <a:rPr lang="en-US" sz="2100" dirty="0"/>
              <a:t>: </a:t>
            </a:r>
            <a:r>
              <a:rPr lang="en-US" sz="2100" b="1" dirty="0" err="1"/>
              <a:t>investigación</a:t>
            </a:r>
            <a:r>
              <a:rPr lang="en-US" sz="2100" b="1" dirty="0"/>
              <a:t> </a:t>
            </a:r>
            <a:r>
              <a:rPr lang="en-US" sz="2100" b="1" dirty="0" err="1" smtClean="0"/>
              <a:t>básica</a:t>
            </a:r>
            <a:endParaRPr lang="en-US" sz="2100" b="1" dirty="0" smtClean="0"/>
          </a:p>
          <a:p>
            <a:r>
              <a:rPr lang="en-US" sz="2100" dirty="0" smtClean="0"/>
              <a:t>• </a:t>
            </a:r>
            <a:r>
              <a:rPr lang="en-US" sz="2100" dirty="0" err="1"/>
              <a:t>Fomento</a:t>
            </a:r>
            <a:r>
              <a:rPr lang="en-US" sz="2100" dirty="0"/>
              <a:t> de la </a:t>
            </a:r>
            <a:r>
              <a:rPr lang="en-US" sz="2100" dirty="0" err="1"/>
              <a:t>actividad</a:t>
            </a:r>
            <a:r>
              <a:rPr lang="en-US" sz="2100" dirty="0"/>
              <a:t> </a:t>
            </a:r>
            <a:r>
              <a:rPr lang="en-US" sz="2100" dirty="0" err="1"/>
              <a:t>inventiva</a:t>
            </a:r>
            <a:r>
              <a:rPr lang="en-US" sz="2100" dirty="0"/>
              <a:t> para </a:t>
            </a:r>
            <a:r>
              <a:rPr lang="en-US" sz="2100" dirty="0" err="1"/>
              <a:t>producir</a:t>
            </a:r>
            <a:r>
              <a:rPr lang="en-US" sz="2100" dirty="0"/>
              <a:t> </a:t>
            </a:r>
            <a:r>
              <a:rPr lang="en-US" sz="2100" dirty="0" err="1"/>
              <a:t>avances</a:t>
            </a:r>
            <a:r>
              <a:rPr lang="en-US" sz="2100" dirty="0"/>
              <a:t> </a:t>
            </a:r>
            <a:r>
              <a:rPr lang="en-US" sz="2100" dirty="0" err="1"/>
              <a:t>tecnológicos</a:t>
            </a:r>
            <a:r>
              <a:rPr lang="en-US" sz="2100" dirty="0"/>
              <a:t>: </a:t>
            </a:r>
            <a:r>
              <a:rPr lang="en-US" sz="2100" b="1" dirty="0" err="1"/>
              <a:t>investigación</a:t>
            </a:r>
            <a:r>
              <a:rPr lang="en-US" sz="2100" b="1" dirty="0"/>
              <a:t> y </a:t>
            </a:r>
            <a:r>
              <a:rPr lang="en-US" sz="2100" b="1" dirty="0" err="1"/>
              <a:t>desarrollo</a:t>
            </a:r>
            <a:r>
              <a:rPr lang="en-US" sz="2100" b="1" dirty="0"/>
              <a:t> </a:t>
            </a:r>
            <a:r>
              <a:rPr lang="en-US" sz="2100" b="1" dirty="0" err="1" smtClean="0"/>
              <a:t>aplicados</a:t>
            </a:r>
            <a:endParaRPr lang="en-US" sz="2100" b="1" dirty="0" smtClean="0"/>
          </a:p>
          <a:p>
            <a:r>
              <a:rPr lang="en-US" sz="2100" dirty="0" smtClean="0"/>
              <a:t>• </a:t>
            </a:r>
            <a:r>
              <a:rPr lang="en-US" sz="2100" dirty="0" err="1"/>
              <a:t>Combinación</a:t>
            </a:r>
            <a:r>
              <a:rPr lang="en-US" sz="2100" dirty="0"/>
              <a:t> de </a:t>
            </a:r>
            <a:r>
              <a:rPr lang="en-US" sz="2100" dirty="0" err="1"/>
              <a:t>comprensión</a:t>
            </a:r>
            <a:r>
              <a:rPr lang="en-US" sz="2100" dirty="0"/>
              <a:t> e </a:t>
            </a:r>
            <a:r>
              <a:rPr lang="en-US" sz="2100" dirty="0" err="1"/>
              <a:t>invención</a:t>
            </a:r>
            <a:r>
              <a:rPr lang="en-US" sz="2100" dirty="0"/>
              <a:t> en forma de </a:t>
            </a:r>
            <a:r>
              <a:rPr lang="en-US" sz="2100" dirty="0" err="1"/>
              <a:t>productos</a:t>
            </a:r>
            <a:r>
              <a:rPr lang="en-US" sz="2100" dirty="0"/>
              <a:t> y </a:t>
            </a:r>
            <a:r>
              <a:rPr lang="en-US" sz="2100" dirty="0" err="1"/>
              <a:t>procesos</a:t>
            </a:r>
            <a:r>
              <a:rPr lang="en-US" sz="2100" dirty="0"/>
              <a:t> </a:t>
            </a:r>
            <a:r>
              <a:rPr lang="en-US" sz="2100" dirty="0" err="1"/>
              <a:t>socialmente</a:t>
            </a:r>
            <a:r>
              <a:rPr lang="en-US" sz="2100" dirty="0"/>
              <a:t> </a:t>
            </a:r>
            <a:r>
              <a:rPr lang="en-US" sz="2100" dirty="0" err="1"/>
              <a:t>útiles</a:t>
            </a:r>
            <a:r>
              <a:rPr lang="en-US" sz="2100" dirty="0"/>
              <a:t> y </a:t>
            </a:r>
            <a:r>
              <a:rPr lang="en-US" sz="2100" dirty="0" err="1"/>
              <a:t>asequibles</a:t>
            </a:r>
            <a:r>
              <a:rPr lang="en-US" sz="2100" dirty="0"/>
              <a:t>: </a:t>
            </a:r>
            <a:r>
              <a:rPr lang="en-US" sz="2100" b="1" dirty="0" err="1"/>
              <a:t>innovación</a:t>
            </a:r>
            <a:endParaRPr lang="en-US" sz="2100" b="1" dirty="0"/>
          </a:p>
        </p:txBody>
      </p:sp>
    </p:spTree>
    <p:extLst>
      <p:ext uri="{BB962C8B-B14F-4D97-AF65-F5344CB8AC3E}">
        <p14:creationId xmlns:p14="http://schemas.microsoft.com/office/powerpoint/2010/main" val="19054751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23</a:t>
            </a:fld>
            <a:endParaRPr lang="en-US" sz="1600" dirty="0"/>
          </a:p>
        </p:txBody>
      </p:sp>
      <p:sp>
        <p:nvSpPr>
          <p:cNvPr id="6" name="Título 1"/>
          <p:cNvSpPr txBox="1">
            <a:spLocks/>
          </p:cNvSpPr>
          <p:nvPr/>
        </p:nvSpPr>
        <p:spPr>
          <a:xfrm>
            <a:off x="997527" y="649704"/>
            <a:ext cx="10490661"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300" dirty="0" err="1" smtClean="0"/>
              <a:t>Categor</a:t>
            </a:r>
            <a:r>
              <a:rPr lang="es-ES" sz="4300" dirty="0" err="1" smtClean="0"/>
              <a:t>ías</a:t>
            </a:r>
            <a:r>
              <a:rPr lang="es-ES" sz="4300" dirty="0" smtClean="0"/>
              <a:t> de Investigación</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a:t>Para fines de planificación, Brooks (1968, p. 57) ha sugerido tres categorías amplias de organizaciones de investigación: </a:t>
            </a:r>
            <a:endParaRPr lang="es-ES_tradnl" sz="2400" dirty="0" smtClean="0"/>
          </a:p>
          <a:p>
            <a:pPr>
              <a:buClr>
                <a:schemeClr val="accent2"/>
              </a:buClr>
              <a:buFont typeface="Wingdings" charset="2"/>
              <a:buChar char="v"/>
            </a:pPr>
            <a:r>
              <a:rPr lang="es-ES_tradnl" sz="2400" dirty="0" smtClean="0"/>
              <a:t>investigación </a:t>
            </a:r>
            <a:r>
              <a:rPr lang="es-ES_tradnl" sz="2400" dirty="0"/>
              <a:t>orientada a la </a:t>
            </a:r>
            <a:r>
              <a:rPr lang="es-ES_tradnl" sz="2400" dirty="0" smtClean="0"/>
              <a:t>misión</a:t>
            </a:r>
          </a:p>
          <a:p>
            <a:pPr>
              <a:buClr>
                <a:schemeClr val="accent2"/>
              </a:buClr>
              <a:buFont typeface="Wingdings" charset="2"/>
              <a:buChar char="v"/>
            </a:pPr>
            <a:r>
              <a:rPr lang="es-ES_tradnl" sz="2400" dirty="0" smtClean="0"/>
              <a:t>investigación </a:t>
            </a:r>
            <a:r>
              <a:rPr lang="es-ES_tradnl" sz="2400" dirty="0"/>
              <a:t>científica institucional e </a:t>
            </a:r>
            <a:endParaRPr lang="es-ES_tradnl" sz="2400" dirty="0" smtClean="0"/>
          </a:p>
          <a:p>
            <a:pPr>
              <a:buClr>
                <a:schemeClr val="accent2"/>
              </a:buClr>
              <a:buFont typeface="Wingdings" charset="2"/>
              <a:buChar char="v"/>
            </a:pPr>
            <a:r>
              <a:rPr lang="es-ES_tradnl" sz="2400" dirty="0" smtClean="0"/>
              <a:t>investigación </a:t>
            </a:r>
            <a:r>
              <a:rPr lang="es-ES_tradnl" sz="2400" dirty="0"/>
              <a:t>académica.</a:t>
            </a:r>
          </a:p>
        </p:txBody>
      </p:sp>
    </p:spTree>
    <p:extLst>
      <p:ext uri="{BB962C8B-B14F-4D97-AF65-F5344CB8AC3E}">
        <p14:creationId xmlns:p14="http://schemas.microsoft.com/office/powerpoint/2010/main" val="204959931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6" name="Título 1"/>
          <p:cNvSpPr txBox="1">
            <a:spLocks/>
          </p:cNvSpPr>
          <p:nvPr/>
        </p:nvSpPr>
        <p:spPr>
          <a:xfrm>
            <a:off x="939339" y="748145"/>
            <a:ext cx="10490661" cy="91440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dirty="0"/>
              <a:t>Organismos de Investigación </a:t>
            </a:r>
            <a:r>
              <a:rPr lang="es-ES_tradnl" sz="4000" dirty="0" smtClean="0"/>
              <a:t>orientada a la </a:t>
            </a:r>
            <a:r>
              <a:rPr lang="es-ES_tradnl" sz="4000" dirty="0" err="1" smtClean="0"/>
              <a:t>misi</a:t>
            </a:r>
            <a:r>
              <a:rPr lang="es-ES" sz="4000" dirty="0" err="1" smtClean="0"/>
              <a:t>ón</a:t>
            </a:r>
            <a:endParaRPr lang="en-US" sz="4000" dirty="0"/>
          </a:p>
        </p:txBody>
      </p:sp>
      <p:sp>
        <p:nvSpPr>
          <p:cNvPr id="7" name="Marcador de contenido 2"/>
          <p:cNvSpPr txBox="1">
            <a:spLocks/>
          </p:cNvSpPr>
          <p:nvPr/>
        </p:nvSpPr>
        <p:spPr>
          <a:xfrm>
            <a:off x="714897" y="2177935"/>
            <a:ext cx="11089178" cy="418961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a:t>El término "misión" se refiere a un objetivo definido en términos de los objetivos a largo plazo de la organización en lugar de un objetivo técnico específico. Ejemplos de tales organizaciones incluyen laboratorios de investigación </a:t>
            </a:r>
            <a:r>
              <a:rPr lang="es-ES_tradnl" sz="2400" dirty="0" smtClean="0"/>
              <a:t>y </a:t>
            </a:r>
            <a:r>
              <a:rPr lang="es-ES_tradnl" sz="2400" dirty="0"/>
              <a:t>laboratorios de investigación industrial. </a:t>
            </a:r>
            <a:endParaRPr lang="es-ES_tradnl" sz="2400" dirty="0" smtClean="0"/>
          </a:p>
          <a:p>
            <a:pPr>
              <a:buClr>
                <a:schemeClr val="accent2"/>
              </a:buClr>
              <a:buFont typeface="Wingdings" charset="2"/>
              <a:buChar char="v"/>
            </a:pPr>
            <a:r>
              <a:rPr lang="es-ES_tradnl" sz="2400" dirty="0" smtClean="0"/>
              <a:t>Dichos </a:t>
            </a:r>
            <a:r>
              <a:rPr lang="es-ES_tradnl" sz="2400" dirty="0"/>
              <a:t>laboratorios de investigación son organizaciones integradas verticalmente que realizan investigación básica y aplicada y pueden proporcionar apoyo técnico para la operación o la fabricación. Si bien su investigación puede ser del tipo más sofisticado y fundamental, está dirigida a cumplir los objetivos y la misión de la organización en lugar de al desarrollo de la ciencia en sí.</a:t>
            </a:r>
            <a:endParaRPr lang="es-ES_tradnl" sz="2400" dirty="0"/>
          </a:p>
        </p:txBody>
      </p:sp>
    </p:spTree>
    <p:extLst>
      <p:ext uri="{BB962C8B-B14F-4D97-AF65-F5344CB8AC3E}">
        <p14:creationId xmlns:p14="http://schemas.microsoft.com/office/powerpoint/2010/main" val="78616734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6" name="Título 1"/>
          <p:cNvSpPr txBox="1">
            <a:spLocks/>
          </p:cNvSpPr>
          <p:nvPr/>
        </p:nvSpPr>
        <p:spPr>
          <a:xfrm>
            <a:off x="939339" y="465513"/>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a:t>Organismos de Investigación Científica Institucional</a:t>
            </a:r>
            <a:endParaRPr lang="en-US" sz="4000" dirty="0"/>
          </a:p>
        </p:txBody>
      </p:sp>
      <p:sp>
        <p:nvSpPr>
          <p:cNvPr id="7" name="Marcador de contenido 2"/>
          <p:cNvSpPr txBox="1">
            <a:spLocks/>
          </p:cNvSpPr>
          <p:nvPr/>
        </p:nvSpPr>
        <p:spPr>
          <a:xfrm>
            <a:off x="714897" y="1379913"/>
            <a:ext cx="11089178" cy="498763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smtClean="0"/>
              <a:t>Esto </a:t>
            </a:r>
            <a:r>
              <a:rPr lang="es-ES_tradnl" sz="2400" dirty="0"/>
              <a:t>cubre a las organizaciones cuya misión se define principalmente en términos científicos, por ejemplo, el avance de la física de alta energía o la biología molecular. Tales organizaciones de investigación siguen algún tipo de programa coherente adaptado a las fronteras cambiantes en su área de interés</a:t>
            </a:r>
            <a:r>
              <a:rPr lang="es-ES_tradnl" sz="2400" dirty="0" smtClean="0"/>
              <a:t>.</a:t>
            </a:r>
          </a:p>
          <a:p>
            <a:pPr>
              <a:buClr>
                <a:schemeClr val="accent2"/>
              </a:buClr>
              <a:buFont typeface="Wingdings" charset="2"/>
              <a:buChar char="v"/>
            </a:pPr>
            <a:endParaRPr lang="es-ES_tradnl" sz="2400" dirty="0"/>
          </a:p>
          <a:p>
            <a:pPr>
              <a:buClr>
                <a:schemeClr val="accent2"/>
              </a:buClr>
              <a:buFont typeface="Wingdings" charset="2"/>
              <a:buChar char="v"/>
            </a:pPr>
            <a:endParaRPr lang="es-ES_tradnl" sz="2400" dirty="0" smtClean="0"/>
          </a:p>
          <a:p>
            <a:pPr>
              <a:buClr>
                <a:schemeClr val="accent2"/>
              </a:buClr>
              <a:buFont typeface="Wingdings" charset="2"/>
              <a:buChar char="v"/>
            </a:pPr>
            <a:endParaRPr lang="es-ES_tradnl" sz="2400" dirty="0"/>
          </a:p>
          <a:p>
            <a:pPr>
              <a:buClr>
                <a:schemeClr val="accent2"/>
              </a:buClr>
              <a:buFont typeface="Wingdings" charset="2"/>
              <a:buChar char="v"/>
            </a:pPr>
            <a:r>
              <a:rPr lang="es-ES_tradnl" sz="2400" dirty="0" smtClean="0"/>
              <a:t>La </a:t>
            </a:r>
            <a:r>
              <a:rPr lang="es-ES_tradnl" sz="2400" dirty="0"/>
              <a:t>investigación académica suele ser una investigación básica a pequeña escala llevada a cabo en los departamentos académicos de las universidades por estudiantes o asociados de investigación bajo la dirección de profesores universitarios que también enseñan.</a:t>
            </a:r>
            <a:endParaRPr lang="es-ES_tradnl" sz="2400" dirty="0"/>
          </a:p>
        </p:txBody>
      </p:sp>
      <p:sp>
        <p:nvSpPr>
          <p:cNvPr id="5" name="Título 1"/>
          <p:cNvSpPr txBox="1">
            <a:spLocks/>
          </p:cNvSpPr>
          <p:nvPr/>
        </p:nvSpPr>
        <p:spPr>
          <a:xfrm>
            <a:off x="770400" y="3572839"/>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dirty="0" smtClean="0"/>
              <a:t> Organismos </a:t>
            </a:r>
            <a:r>
              <a:rPr lang="es-ES_tradnl" sz="4000" dirty="0"/>
              <a:t>de investigación académica</a:t>
            </a:r>
            <a:endParaRPr lang="en-US" sz="4000" dirty="0"/>
          </a:p>
        </p:txBody>
      </p:sp>
    </p:spTree>
    <p:extLst>
      <p:ext uri="{BB962C8B-B14F-4D97-AF65-F5344CB8AC3E}">
        <p14:creationId xmlns:p14="http://schemas.microsoft.com/office/powerpoint/2010/main" val="169382764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dirty="0"/>
              <a:t>¿</a:t>
            </a:r>
            <a:r>
              <a:rPr lang="en-US" sz="4300" dirty="0" smtClean="0"/>
              <a:t>QUÉ INVESTIGAR?</a:t>
            </a:r>
            <a:endParaRPr lang="en-US" sz="4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26</a:t>
            </a:fld>
            <a:endParaRPr lang="en-US" sz="1600"/>
          </a:p>
        </p:txBody>
      </p:sp>
      <p:sp>
        <p:nvSpPr>
          <p:cNvPr id="4" name="Marcador de contenido 3"/>
          <p:cNvSpPr>
            <a:spLocks noGrp="1"/>
          </p:cNvSpPr>
          <p:nvPr>
            <p:ph idx="1"/>
          </p:nvPr>
        </p:nvSpPr>
        <p:spPr>
          <a:xfrm>
            <a:off x="781393" y="1924947"/>
            <a:ext cx="10789920" cy="4405437"/>
          </a:xfrm>
        </p:spPr>
        <p:txBody>
          <a:bodyPr>
            <a:noAutofit/>
          </a:bodyPr>
          <a:lstStyle/>
          <a:p>
            <a:r>
              <a:rPr lang="en-US" sz="2300" dirty="0"/>
              <a:t>Hay </a:t>
            </a:r>
            <a:r>
              <a:rPr lang="en-US" sz="2300" dirty="0" err="1"/>
              <a:t>pocas</a:t>
            </a:r>
            <a:r>
              <a:rPr lang="en-US" sz="2300" dirty="0"/>
              <a:t> </a:t>
            </a:r>
            <a:r>
              <a:rPr lang="en-US" sz="2300" dirty="0" err="1"/>
              <a:t>discusiones</a:t>
            </a:r>
            <a:r>
              <a:rPr lang="en-US" sz="2300" dirty="0"/>
              <a:t> </a:t>
            </a:r>
            <a:r>
              <a:rPr lang="en-US" sz="2300" dirty="0" err="1"/>
              <a:t>sobre</a:t>
            </a:r>
            <a:r>
              <a:rPr lang="en-US" sz="2300" dirty="0"/>
              <a:t> </a:t>
            </a:r>
            <a:r>
              <a:rPr lang="en-US" sz="2300" dirty="0" err="1"/>
              <a:t>financiamiento</a:t>
            </a:r>
            <a:r>
              <a:rPr lang="en-US" sz="2300" dirty="0"/>
              <a:t> de la </a:t>
            </a:r>
            <a:r>
              <a:rPr lang="en-US" sz="2300" dirty="0" err="1"/>
              <a:t>investigación</a:t>
            </a:r>
            <a:r>
              <a:rPr lang="en-US" sz="2300" dirty="0"/>
              <a:t>, </a:t>
            </a:r>
            <a:r>
              <a:rPr lang="en-US" sz="2300" dirty="0" err="1"/>
              <a:t>planificación</a:t>
            </a:r>
            <a:r>
              <a:rPr lang="en-US" sz="2300" dirty="0"/>
              <a:t> de </a:t>
            </a:r>
            <a:r>
              <a:rPr lang="en-US" sz="2300" dirty="0" err="1"/>
              <a:t>programas</a:t>
            </a:r>
            <a:r>
              <a:rPr lang="en-US" sz="2300" dirty="0"/>
              <a:t> de </a:t>
            </a:r>
            <a:r>
              <a:rPr lang="en-US" sz="2300" dirty="0" err="1"/>
              <a:t>investigación</a:t>
            </a:r>
            <a:r>
              <a:rPr lang="en-US" sz="2300" dirty="0"/>
              <a:t> y </a:t>
            </a:r>
            <a:r>
              <a:rPr lang="en-US" sz="2300" dirty="0" err="1"/>
              <a:t>ejecución</a:t>
            </a:r>
            <a:r>
              <a:rPr lang="en-US" sz="2300" dirty="0"/>
              <a:t> </a:t>
            </a:r>
            <a:r>
              <a:rPr lang="en-US" sz="2300" dirty="0" err="1"/>
              <a:t>que</a:t>
            </a:r>
            <a:r>
              <a:rPr lang="en-US" sz="2300" dirty="0"/>
              <a:t> no </a:t>
            </a:r>
            <a:r>
              <a:rPr lang="en-US" sz="2300" dirty="0" err="1"/>
              <a:t>incluyen</a:t>
            </a:r>
            <a:r>
              <a:rPr lang="en-US" sz="2300" dirty="0"/>
              <a:t> </a:t>
            </a:r>
            <a:r>
              <a:rPr lang="en-US" sz="2300" dirty="0" err="1"/>
              <a:t>comentarios</a:t>
            </a:r>
            <a:r>
              <a:rPr lang="en-US" sz="2300" dirty="0"/>
              <a:t> </a:t>
            </a:r>
            <a:r>
              <a:rPr lang="en-US" sz="2300" dirty="0" err="1"/>
              <a:t>sobre</a:t>
            </a:r>
            <a:r>
              <a:rPr lang="en-US" sz="2300" dirty="0"/>
              <a:t> lo </a:t>
            </a:r>
            <a:r>
              <a:rPr lang="en-US" sz="2300" dirty="0" err="1"/>
              <a:t>que</a:t>
            </a:r>
            <a:r>
              <a:rPr lang="en-US" sz="2300" dirty="0"/>
              <a:t> </a:t>
            </a:r>
            <a:r>
              <a:rPr lang="en-US" sz="2300" dirty="0" err="1"/>
              <a:t>realmente</a:t>
            </a:r>
            <a:r>
              <a:rPr lang="en-US" sz="2300" dirty="0"/>
              <a:t> se </a:t>
            </a:r>
            <a:r>
              <a:rPr lang="en-US" sz="2300" dirty="0" err="1"/>
              <a:t>debe</a:t>
            </a:r>
            <a:r>
              <a:rPr lang="en-US" sz="2300" dirty="0"/>
              <a:t> </a:t>
            </a:r>
            <a:r>
              <a:rPr lang="en-US" sz="2300" dirty="0" err="1"/>
              <a:t>investigar</a:t>
            </a:r>
            <a:r>
              <a:rPr lang="en-US" sz="2300" dirty="0" smtClean="0"/>
              <a:t>.</a:t>
            </a:r>
          </a:p>
          <a:p>
            <a:r>
              <a:rPr lang="en-US" sz="2300" dirty="0" smtClean="0"/>
              <a:t>Las </a:t>
            </a:r>
            <a:r>
              <a:rPr lang="en-US" sz="2300" dirty="0" err="1"/>
              <a:t>jerarquías</a:t>
            </a:r>
            <a:r>
              <a:rPr lang="en-US" sz="2300" dirty="0"/>
              <a:t> de </a:t>
            </a:r>
            <a:r>
              <a:rPr lang="en-US" sz="2300" dirty="0" err="1"/>
              <a:t>las</a:t>
            </a:r>
            <a:r>
              <a:rPr lang="en-US" sz="2300" dirty="0"/>
              <a:t> </a:t>
            </a:r>
            <a:r>
              <a:rPr lang="en-US" sz="2300" dirty="0" err="1"/>
              <a:t>agencias</a:t>
            </a:r>
            <a:r>
              <a:rPr lang="en-US" sz="2300" dirty="0"/>
              <a:t> </a:t>
            </a:r>
            <a:r>
              <a:rPr lang="en-US" sz="2300" dirty="0" err="1"/>
              <a:t>gubernamentales</a:t>
            </a:r>
            <a:r>
              <a:rPr lang="en-US" sz="2300" dirty="0"/>
              <a:t> y de la </a:t>
            </a:r>
            <a:r>
              <a:rPr lang="en-US" sz="2300" dirty="0" err="1"/>
              <a:t>industria</a:t>
            </a:r>
            <a:r>
              <a:rPr lang="en-US" sz="2300" dirty="0"/>
              <a:t> </a:t>
            </a:r>
            <a:r>
              <a:rPr lang="en-US" sz="2300" dirty="0" err="1"/>
              <a:t>hablan</a:t>
            </a:r>
            <a:r>
              <a:rPr lang="en-US" sz="2300" dirty="0"/>
              <a:t> </a:t>
            </a:r>
            <a:r>
              <a:rPr lang="en-US" sz="2300" dirty="0" err="1"/>
              <a:t>constantemente</a:t>
            </a:r>
            <a:r>
              <a:rPr lang="en-US" sz="2300" dirty="0"/>
              <a:t> </a:t>
            </a:r>
            <a:r>
              <a:rPr lang="en-US" sz="2300" dirty="0" err="1"/>
              <a:t>sobre</a:t>
            </a:r>
            <a:r>
              <a:rPr lang="en-US" sz="2300" dirty="0"/>
              <a:t> la </a:t>
            </a:r>
            <a:r>
              <a:rPr lang="en-US" sz="2300" dirty="0" err="1"/>
              <a:t>necesidad</a:t>
            </a:r>
            <a:r>
              <a:rPr lang="en-US" sz="2300" dirty="0"/>
              <a:t> de un </a:t>
            </a:r>
            <a:r>
              <a:rPr lang="en-US" sz="2300" dirty="0" err="1"/>
              <a:t>mejor</a:t>
            </a:r>
            <a:r>
              <a:rPr lang="en-US" sz="2300" dirty="0"/>
              <a:t> </a:t>
            </a:r>
            <a:r>
              <a:rPr lang="en-US" sz="2300" dirty="0" err="1"/>
              <a:t>enfoque</a:t>
            </a:r>
            <a:r>
              <a:rPr lang="en-US" sz="2300" dirty="0"/>
              <a:t> en los </a:t>
            </a:r>
            <a:r>
              <a:rPr lang="en-US" sz="2300" dirty="0" err="1"/>
              <a:t>programas</a:t>
            </a:r>
            <a:r>
              <a:rPr lang="en-US" sz="2300" dirty="0"/>
              <a:t> de </a:t>
            </a:r>
            <a:r>
              <a:rPr lang="en-US" sz="2300" dirty="0" err="1"/>
              <a:t>investigación</a:t>
            </a:r>
            <a:r>
              <a:rPr lang="en-US" sz="2300" dirty="0"/>
              <a:t> para </a:t>
            </a:r>
            <a:r>
              <a:rPr lang="en-US" sz="2300" dirty="0" err="1"/>
              <a:t>que</a:t>
            </a:r>
            <a:r>
              <a:rPr lang="en-US" sz="2300" dirty="0"/>
              <a:t> la </a:t>
            </a:r>
            <a:r>
              <a:rPr lang="en-US" sz="2300" dirty="0" err="1"/>
              <a:t>investigación</a:t>
            </a:r>
            <a:r>
              <a:rPr lang="en-US" sz="2300" dirty="0"/>
              <a:t> </a:t>
            </a:r>
            <a:r>
              <a:rPr lang="en-US" sz="2300" dirty="0" err="1"/>
              <a:t>satisfaga</a:t>
            </a:r>
            <a:r>
              <a:rPr lang="en-US" sz="2300" dirty="0"/>
              <a:t> </a:t>
            </a:r>
            <a:r>
              <a:rPr lang="en-US" sz="2300" dirty="0" err="1"/>
              <a:t>las</a:t>
            </a:r>
            <a:r>
              <a:rPr lang="en-US" sz="2300" dirty="0"/>
              <a:t> </a:t>
            </a:r>
            <a:r>
              <a:rPr lang="en-US" sz="2300" dirty="0" err="1"/>
              <a:t>necesidades</a:t>
            </a:r>
            <a:r>
              <a:rPr lang="en-US" sz="2300" dirty="0"/>
              <a:t> de la </a:t>
            </a:r>
            <a:r>
              <a:rPr lang="en-US" sz="2300" dirty="0" err="1"/>
              <a:t>agencia</a:t>
            </a:r>
            <a:r>
              <a:rPr lang="en-US" sz="2300" dirty="0"/>
              <a:t> y la </a:t>
            </a:r>
            <a:r>
              <a:rPr lang="en-US" sz="2300" dirty="0" err="1"/>
              <a:t>organización</a:t>
            </a:r>
            <a:r>
              <a:rPr lang="en-US" sz="2300" dirty="0"/>
              <a:t>. </a:t>
            </a:r>
            <a:endParaRPr lang="en-US" sz="2300" dirty="0" smtClean="0"/>
          </a:p>
          <a:p>
            <a:r>
              <a:rPr lang="en-US" sz="2300" dirty="0" smtClean="0"/>
              <a:t>Los </a:t>
            </a:r>
            <a:r>
              <a:rPr lang="en-US" sz="2300" dirty="0" err="1"/>
              <a:t>usuarios</a:t>
            </a:r>
            <a:r>
              <a:rPr lang="en-US" sz="2300" dirty="0"/>
              <a:t> en los </a:t>
            </a:r>
            <a:r>
              <a:rPr lang="en-US" sz="2300" dirty="0" err="1"/>
              <a:t>departamentos</a:t>
            </a:r>
            <a:r>
              <a:rPr lang="en-US" sz="2300" dirty="0"/>
              <a:t> de </a:t>
            </a:r>
            <a:r>
              <a:rPr lang="en-US" sz="2300" dirty="0" err="1"/>
              <a:t>producción</a:t>
            </a:r>
            <a:r>
              <a:rPr lang="en-US" sz="2300" dirty="0"/>
              <a:t>, el personal </a:t>
            </a:r>
            <a:r>
              <a:rPr lang="en-US" sz="2300" dirty="0" err="1"/>
              <a:t>operativo</a:t>
            </a:r>
            <a:r>
              <a:rPr lang="en-US" sz="2300" dirty="0"/>
              <a:t> en </a:t>
            </a:r>
            <a:r>
              <a:rPr lang="en-US" sz="2300" dirty="0" err="1"/>
              <a:t>las</a:t>
            </a:r>
            <a:r>
              <a:rPr lang="en-US" sz="2300" dirty="0"/>
              <a:t> </a:t>
            </a:r>
            <a:r>
              <a:rPr lang="en-US" sz="2300" dirty="0" err="1"/>
              <a:t>agencias</a:t>
            </a:r>
            <a:r>
              <a:rPr lang="en-US" sz="2300" dirty="0"/>
              <a:t> y los </a:t>
            </a:r>
            <a:r>
              <a:rPr lang="en-US" sz="2300" dirty="0" err="1"/>
              <a:t>consumidores</a:t>
            </a:r>
            <a:r>
              <a:rPr lang="en-US" sz="2300" dirty="0"/>
              <a:t> a menudo se </a:t>
            </a:r>
            <a:r>
              <a:rPr lang="en-US" sz="2300" dirty="0" err="1"/>
              <a:t>quejan</a:t>
            </a:r>
            <a:r>
              <a:rPr lang="en-US" sz="2300" dirty="0"/>
              <a:t> de la </a:t>
            </a:r>
            <a:r>
              <a:rPr lang="en-US" sz="2300" dirty="0" err="1"/>
              <a:t>falta</a:t>
            </a:r>
            <a:r>
              <a:rPr lang="en-US" sz="2300" dirty="0"/>
              <a:t> de </a:t>
            </a:r>
            <a:r>
              <a:rPr lang="en-US" sz="2300" dirty="0" err="1"/>
              <a:t>relevancia</a:t>
            </a:r>
            <a:r>
              <a:rPr lang="en-US" sz="2300" dirty="0"/>
              <a:t> del </a:t>
            </a:r>
            <a:r>
              <a:rPr lang="en-US" sz="2300" dirty="0" err="1"/>
              <a:t>programa</a:t>
            </a:r>
            <a:r>
              <a:rPr lang="en-US" sz="2300" dirty="0"/>
              <a:t> de </a:t>
            </a:r>
            <a:r>
              <a:rPr lang="en-US" sz="2300" dirty="0" err="1"/>
              <a:t>investigación</a:t>
            </a:r>
            <a:r>
              <a:rPr lang="en-US" sz="2300" dirty="0"/>
              <a:t> y de la </a:t>
            </a:r>
            <a:r>
              <a:rPr lang="en-US" sz="2300" dirty="0" err="1"/>
              <a:t>falta</a:t>
            </a:r>
            <a:r>
              <a:rPr lang="en-US" sz="2300" dirty="0"/>
              <a:t> de </a:t>
            </a:r>
            <a:r>
              <a:rPr lang="en-US" sz="2300" dirty="0" err="1"/>
              <a:t>oportunidad</a:t>
            </a:r>
            <a:r>
              <a:rPr lang="en-US" sz="2300" dirty="0"/>
              <a:t> de los </a:t>
            </a:r>
            <a:r>
              <a:rPr lang="en-US" sz="2300" dirty="0" err="1"/>
              <a:t>resultados</a:t>
            </a:r>
            <a:r>
              <a:rPr lang="en-US" sz="2300" dirty="0"/>
              <a:t> de la </a:t>
            </a:r>
            <a:r>
              <a:rPr lang="en-US" sz="2300" dirty="0" err="1"/>
              <a:t>investigación</a:t>
            </a:r>
            <a:r>
              <a:rPr lang="en-US" sz="2300" dirty="0"/>
              <a:t>. </a:t>
            </a:r>
            <a:r>
              <a:rPr lang="en-US" sz="2300" dirty="0" err="1"/>
              <a:t>Tomemos</a:t>
            </a:r>
            <a:r>
              <a:rPr lang="en-US" sz="2300" dirty="0"/>
              <a:t> el </a:t>
            </a:r>
            <a:r>
              <a:rPr lang="en-US" sz="2300" dirty="0" err="1"/>
              <a:t>caso</a:t>
            </a:r>
            <a:r>
              <a:rPr lang="en-US" sz="2300" dirty="0"/>
              <a:t> de un </a:t>
            </a:r>
            <a:r>
              <a:rPr lang="en-US" sz="2300" dirty="0" err="1"/>
              <a:t>laboratorio</a:t>
            </a:r>
            <a:r>
              <a:rPr lang="en-US" sz="2300" dirty="0"/>
              <a:t> de </a:t>
            </a:r>
            <a:r>
              <a:rPr lang="en-US" sz="2300" dirty="0" err="1"/>
              <a:t>investigación</a:t>
            </a:r>
            <a:r>
              <a:rPr lang="en-US" sz="2300" dirty="0"/>
              <a:t> </a:t>
            </a:r>
            <a:r>
              <a:rPr lang="en-US" sz="2300" dirty="0" err="1"/>
              <a:t>donde</a:t>
            </a:r>
            <a:r>
              <a:rPr lang="en-US" sz="2300" dirty="0"/>
              <a:t> los </a:t>
            </a:r>
            <a:r>
              <a:rPr lang="en-US" sz="2300" dirty="0" err="1"/>
              <a:t>patrocinadores</a:t>
            </a:r>
            <a:r>
              <a:rPr lang="en-US" sz="2300" dirty="0"/>
              <a:t>, </a:t>
            </a:r>
            <a:r>
              <a:rPr lang="en-US" sz="2300" dirty="0" err="1"/>
              <a:t>aunque</a:t>
            </a:r>
            <a:r>
              <a:rPr lang="en-US" sz="2300" dirty="0"/>
              <a:t> </a:t>
            </a:r>
            <a:r>
              <a:rPr lang="en-US" sz="2300" dirty="0" err="1"/>
              <a:t>bastante</a:t>
            </a:r>
            <a:r>
              <a:rPr lang="en-US" sz="2300" dirty="0"/>
              <a:t> </a:t>
            </a:r>
            <a:r>
              <a:rPr lang="en-US" sz="2300" dirty="0" err="1"/>
              <a:t>satisfechos</a:t>
            </a:r>
            <a:r>
              <a:rPr lang="en-US" sz="2300" dirty="0"/>
              <a:t> con el </a:t>
            </a:r>
            <a:r>
              <a:rPr lang="en-US" sz="2300" dirty="0" err="1"/>
              <a:t>resultado</a:t>
            </a:r>
            <a:r>
              <a:rPr lang="en-US" sz="2300" dirty="0"/>
              <a:t> de la </a:t>
            </a:r>
            <a:r>
              <a:rPr lang="en-US" sz="2300" dirty="0" err="1"/>
              <a:t>investigación</a:t>
            </a:r>
            <a:r>
              <a:rPr lang="en-US" sz="2300" dirty="0"/>
              <a:t> del </a:t>
            </a:r>
            <a:r>
              <a:rPr lang="en-US" sz="2300" dirty="0" err="1"/>
              <a:t>laboratorio</a:t>
            </a:r>
            <a:r>
              <a:rPr lang="en-US" sz="2300" dirty="0"/>
              <a:t>, </a:t>
            </a:r>
            <a:r>
              <a:rPr lang="en-US" sz="2300" dirty="0" err="1"/>
              <a:t>proporcionaron</a:t>
            </a:r>
            <a:r>
              <a:rPr lang="en-US" sz="2300" dirty="0"/>
              <a:t> </a:t>
            </a:r>
            <a:r>
              <a:rPr lang="en-US" sz="2300" dirty="0" err="1"/>
              <a:t>este</a:t>
            </a:r>
            <a:r>
              <a:rPr lang="en-US" sz="2300" dirty="0"/>
              <a:t> </a:t>
            </a:r>
            <a:r>
              <a:rPr lang="en-US" sz="2300" dirty="0" err="1"/>
              <a:t>tipo</a:t>
            </a:r>
            <a:r>
              <a:rPr lang="en-US" sz="2300" dirty="0"/>
              <a:t> de </a:t>
            </a:r>
            <a:r>
              <a:rPr lang="en-US" sz="2300" dirty="0" err="1"/>
              <a:t>comentarios</a:t>
            </a:r>
            <a:r>
              <a:rPr lang="en-US" sz="2300" dirty="0"/>
              <a:t> </a:t>
            </a:r>
            <a:r>
              <a:rPr lang="en-US" sz="2300" dirty="0" err="1"/>
              <a:t>sobre</a:t>
            </a:r>
            <a:r>
              <a:rPr lang="en-US" sz="2300" dirty="0"/>
              <a:t> el </a:t>
            </a:r>
            <a:r>
              <a:rPr lang="en-US" sz="2300" dirty="0" err="1"/>
              <a:t>programa</a:t>
            </a:r>
            <a:r>
              <a:rPr lang="en-US" sz="2300" dirty="0"/>
              <a:t> de </a:t>
            </a:r>
            <a:r>
              <a:rPr lang="en-US" sz="2300" dirty="0" err="1"/>
              <a:t>investigación</a:t>
            </a:r>
            <a:r>
              <a:rPr lang="en-US" sz="2300" dirty="0"/>
              <a:t>:</a:t>
            </a:r>
            <a:endParaRPr lang="en-US" sz="2300" b="1" dirty="0"/>
          </a:p>
        </p:txBody>
      </p:sp>
    </p:spTree>
    <p:extLst>
      <p:ext uri="{BB962C8B-B14F-4D97-AF65-F5344CB8AC3E}">
        <p14:creationId xmlns:p14="http://schemas.microsoft.com/office/powerpoint/2010/main" val="16291353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27</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endParaRPr lang="en-US" sz="4000" dirty="0"/>
          </a:p>
        </p:txBody>
      </p:sp>
      <p:sp>
        <p:nvSpPr>
          <p:cNvPr id="5" name="Marcador de contenido 3"/>
          <p:cNvSpPr txBox="1">
            <a:spLocks/>
          </p:cNvSpPr>
          <p:nvPr/>
        </p:nvSpPr>
        <p:spPr>
          <a:xfrm>
            <a:off x="770400" y="1343056"/>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pPr>
            <a:r>
              <a:rPr lang="en-US" sz="2100" dirty="0"/>
              <a:t>• </a:t>
            </a:r>
            <a:r>
              <a:rPr lang="en-US" sz="2100" dirty="0" err="1" smtClean="0"/>
              <a:t>Nuestra</a:t>
            </a:r>
            <a:r>
              <a:rPr lang="en-US" sz="2100" dirty="0" smtClean="0"/>
              <a:t> </a:t>
            </a:r>
            <a:r>
              <a:rPr lang="en-US" sz="2100" dirty="0" err="1" smtClean="0"/>
              <a:t>necesidad</a:t>
            </a:r>
            <a:r>
              <a:rPr lang="en-US" sz="2100" dirty="0" smtClean="0"/>
              <a:t> de resolver el </a:t>
            </a:r>
            <a:r>
              <a:rPr lang="en-US" sz="2100" dirty="0" err="1" smtClean="0"/>
              <a:t>problema</a:t>
            </a:r>
            <a:r>
              <a:rPr lang="en-US" sz="2100" dirty="0" smtClean="0"/>
              <a:t> del combustible </a:t>
            </a:r>
            <a:r>
              <a:rPr lang="en-US" sz="2100" dirty="0" err="1" smtClean="0"/>
              <a:t>alternativo</a:t>
            </a:r>
            <a:r>
              <a:rPr lang="en-US" sz="2100" dirty="0" smtClean="0"/>
              <a:t> </a:t>
            </a:r>
            <a:r>
              <a:rPr lang="en-US" sz="2100" dirty="0" err="1" smtClean="0"/>
              <a:t>es</a:t>
            </a:r>
            <a:r>
              <a:rPr lang="en-US" sz="2100" dirty="0" smtClean="0"/>
              <a:t> </a:t>
            </a:r>
            <a:r>
              <a:rPr lang="en-US" sz="2100" dirty="0" err="1" smtClean="0"/>
              <a:t>ahora</a:t>
            </a:r>
            <a:r>
              <a:rPr lang="en-US" sz="2100" dirty="0" smtClean="0"/>
              <a:t>, no </a:t>
            </a:r>
            <a:r>
              <a:rPr lang="en-US" sz="2100" dirty="0" err="1" smtClean="0"/>
              <a:t>dentro</a:t>
            </a:r>
            <a:r>
              <a:rPr lang="en-US" sz="2100" dirty="0" smtClean="0"/>
              <a:t> de </a:t>
            </a:r>
            <a:r>
              <a:rPr lang="en-US" sz="2100" dirty="0" err="1" smtClean="0"/>
              <a:t>tres</a:t>
            </a:r>
            <a:r>
              <a:rPr lang="en-US" sz="2100" dirty="0" smtClean="0"/>
              <a:t> </a:t>
            </a:r>
            <a:r>
              <a:rPr lang="en-US" sz="2100" dirty="0" err="1" smtClean="0"/>
              <a:t>años</a:t>
            </a:r>
            <a:r>
              <a:rPr lang="en-US" sz="2100" dirty="0" smtClean="0"/>
              <a:t>. </a:t>
            </a:r>
            <a:r>
              <a:rPr lang="en-US" sz="2100" dirty="0" err="1" smtClean="0"/>
              <a:t>Simplemente</a:t>
            </a:r>
            <a:r>
              <a:rPr lang="en-US" sz="2100" dirty="0" smtClean="0"/>
              <a:t> no </a:t>
            </a:r>
            <a:r>
              <a:rPr lang="en-US" sz="2100" dirty="0" err="1" smtClean="0"/>
              <a:t>podemos</a:t>
            </a:r>
            <a:r>
              <a:rPr lang="en-US" sz="2100" dirty="0" smtClean="0"/>
              <a:t> </a:t>
            </a:r>
            <a:r>
              <a:rPr lang="en-US" sz="2100" dirty="0" err="1" smtClean="0"/>
              <a:t>esperar</a:t>
            </a:r>
            <a:r>
              <a:rPr lang="en-US" sz="2100" dirty="0" smtClean="0"/>
              <a:t> </a:t>
            </a:r>
            <a:r>
              <a:rPr lang="en-US" sz="2100" dirty="0" err="1" smtClean="0"/>
              <a:t>años</a:t>
            </a:r>
            <a:r>
              <a:rPr lang="en-US" sz="2100" dirty="0" smtClean="0"/>
              <a:t> para </a:t>
            </a:r>
            <a:r>
              <a:rPr lang="en-US" sz="2100" dirty="0" err="1" smtClean="0"/>
              <a:t>que</a:t>
            </a:r>
            <a:r>
              <a:rPr lang="en-US" sz="2100" dirty="0" smtClean="0"/>
              <a:t> los </a:t>
            </a:r>
            <a:r>
              <a:rPr lang="en-US" sz="2100" dirty="0" err="1" smtClean="0"/>
              <a:t>investigadores</a:t>
            </a:r>
            <a:r>
              <a:rPr lang="en-US" sz="2100" dirty="0" smtClean="0"/>
              <a:t> </a:t>
            </a:r>
            <a:r>
              <a:rPr lang="en-US" sz="2100" dirty="0" err="1" smtClean="0"/>
              <a:t>estudien</a:t>
            </a:r>
            <a:r>
              <a:rPr lang="en-US" sz="2100" dirty="0" smtClean="0"/>
              <a:t> el </a:t>
            </a:r>
            <a:r>
              <a:rPr lang="en-US" sz="2100" dirty="0" err="1" smtClean="0"/>
              <a:t>problema</a:t>
            </a:r>
            <a:r>
              <a:rPr lang="en-US" sz="2100" dirty="0" smtClean="0"/>
              <a:t>. </a:t>
            </a:r>
            <a:r>
              <a:rPr lang="en-US" sz="2100" dirty="0"/>
              <a:t>La </a:t>
            </a:r>
            <a:r>
              <a:rPr lang="en-US" sz="2100" dirty="0" err="1"/>
              <a:t>investigación</a:t>
            </a:r>
            <a:r>
              <a:rPr lang="en-US" sz="2100" dirty="0"/>
              <a:t> </a:t>
            </a:r>
            <a:r>
              <a:rPr lang="en-US" sz="2100" dirty="0" err="1"/>
              <a:t>lleva</a:t>
            </a:r>
            <a:r>
              <a:rPr lang="en-US" sz="2100" dirty="0"/>
              <a:t> </a:t>
            </a:r>
            <a:r>
              <a:rPr lang="en-US" sz="2100" dirty="0" err="1"/>
              <a:t>demasiado</a:t>
            </a:r>
            <a:r>
              <a:rPr lang="en-US" sz="2100" dirty="0"/>
              <a:t> </a:t>
            </a:r>
            <a:r>
              <a:rPr lang="en-US" sz="2100" dirty="0" err="1"/>
              <a:t>tiempo</a:t>
            </a:r>
            <a:r>
              <a:rPr lang="en-US" sz="2100" dirty="0" smtClean="0"/>
              <a:t>.</a:t>
            </a:r>
          </a:p>
          <a:p>
            <a:pPr>
              <a:spcBef>
                <a:spcPts val="600"/>
              </a:spcBef>
              <a:spcAft>
                <a:spcPts val="600"/>
              </a:spcAft>
            </a:pPr>
            <a:r>
              <a:rPr lang="en-US" sz="2100" dirty="0" smtClean="0"/>
              <a:t>• </a:t>
            </a:r>
            <a:r>
              <a:rPr lang="en-US" sz="2100" dirty="0" err="1" smtClean="0"/>
              <a:t>Necesitamos</a:t>
            </a:r>
            <a:r>
              <a:rPr lang="en-US" sz="2100" dirty="0" smtClean="0"/>
              <a:t> </a:t>
            </a:r>
            <a:r>
              <a:rPr lang="en-US" sz="2100" dirty="0" err="1" smtClean="0"/>
              <a:t>respuestas</a:t>
            </a:r>
            <a:r>
              <a:rPr lang="en-US" sz="2100" dirty="0" smtClean="0"/>
              <a:t> </a:t>
            </a:r>
            <a:r>
              <a:rPr lang="en-US" sz="2100" dirty="0" err="1" smtClean="0"/>
              <a:t>más</a:t>
            </a:r>
            <a:r>
              <a:rPr lang="en-US" sz="2100" dirty="0" smtClean="0"/>
              <a:t> </a:t>
            </a:r>
            <a:r>
              <a:rPr lang="en-US" sz="2100" dirty="0" err="1" smtClean="0"/>
              <a:t>rápidamente</a:t>
            </a:r>
            <a:r>
              <a:rPr lang="en-US" sz="2100" dirty="0" smtClean="0"/>
              <a:t> de lo </a:t>
            </a:r>
            <a:r>
              <a:rPr lang="en-US" sz="2100" dirty="0" err="1" smtClean="0"/>
              <a:t>que</a:t>
            </a:r>
            <a:r>
              <a:rPr lang="en-US" sz="2100" dirty="0" smtClean="0"/>
              <a:t> los </a:t>
            </a:r>
            <a:r>
              <a:rPr lang="en-US" sz="2100" dirty="0" err="1" smtClean="0"/>
              <a:t>investigadores</a:t>
            </a:r>
            <a:r>
              <a:rPr lang="en-US" sz="2100" dirty="0" smtClean="0"/>
              <a:t> </a:t>
            </a:r>
            <a:r>
              <a:rPr lang="en-US" sz="2100" dirty="0" err="1" smtClean="0"/>
              <a:t>las</a:t>
            </a:r>
            <a:r>
              <a:rPr lang="en-US" sz="2100" dirty="0" smtClean="0"/>
              <a:t> </a:t>
            </a:r>
            <a:r>
              <a:rPr lang="en-US" sz="2100" dirty="0" err="1" smtClean="0"/>
              <a:t>proporcionan</a:t>
            </a:r>
            <a:r>
              <a:rPr lang="en-US" sz="2100" dirty="0" smtClean="0"/>
              <a:t>.</a:t>
            </a:r>
          </a:p>
          <a:p>
            <a:pPr>
              <a:spcBef>
                <a:spcPts val="600"/>
              </a:spcBef>
              <a:spcAft>
                <a:spcPts val="600"/>
              </a:spcAft>
            </a:pPr>
            <a:r>
              <a:rPr lang="en-US" sz="2100" dirty="0" smtClean="0"/>
              <a:t>• El </a:t>
            </a:r>
            <a:r>
              <a:rPr lang="en-US" sz="2100" dirty="0" err="1" smtClean="0"/>
              <a:t>programa</a:t>
            </a:r>
            <a:r>
              <a:rPr lang="en-US" sz="2100" dirty="0" smtClean="0"/>
              <a:t> de </a:t>
            </a:r>
            <a:r>
              <a:rPr lang="en-US" sz="2100" dirty="0" err="1" smtClean="0"/>
              <a:t>investigación</a:t>
            </a:r>
            <a:r>
              <a:rPr lang="en-US" sz="2100" dirty="0" smtClean="0"/>
              <a:t> </a:t>
            </a:r>
            <a:r>
              <a:rPr lang="en-US" sz="2100" dirty="0" err="1" smtClean="0"/>
              <a:t>es</a:t>
            </a:r>
            <a:r>
              <a:rPr lang="en-US" sz="2100" dirty="0" smtClean="0"/>
              <a:t> </a:t>
            </a:r>
            <a:r>
              <a:rPr lang="en-US" sz="2100" dirty="0" err="1" smtClean="0"/>
              <a:t>demasiado</a:t>
            </a:r>
            <a:r>
              <a:rPr lang="en-US" sz="2100" dirty="0" smtClean="0"/>
              <a:t> </a:t>
            </a:r>
            <a:r>
              <a:rPr lang="en-US" sz="2100" dirty="0" err="1" smtClean="0"/>
              <a:t>esotérico</a:t>
            </a:r>
            <a:r>
              <a:rPr lang="en-US" sz="2100" dirty="0" smtClean="0"/>
              <a:t>. </a:t>
            </a:r>
            <a:r>
              <a:rPr lang="en-US" sz="2100" dirty="0" err="1" smtClean="0"/>
              <a:t>Necesitamos</a:t>
            </a:r>
            <a:r>
              <a:rPr lang="en-US" sz="2100" dirty="0" smtClean="0"/>
              <a:t> </a:t>
            </a:r>
            <a:r>
              <a:rPr lang="en-US" sz="2100" dirty="0" err="1" smtClean="0"/>
              <a:t>soluciones</a:t>
            </a:r>
            <a:r>
              <a:rPr lang="en-US" sz="2100" dirty="0" smtClean="0"/>
              <a:t> </a:t>
            </a:r>
            <a:r>
              <a:rPr lang="en-US" sz="2100" dirty="0" err="1" smtClean="0"/>
              <a:t>que</a:t>
            </a:r>
            <a:r>
              <a:rPr lang="en-US" sz="2100" dirty="0" smtClean="0"/>
              <a:t> </a:t>
            </a:r>
            <a:r>
              <a:rPr lang="en-US" sz="2100" dirty="0" err="1" smtClean="0"/>
              <a:t>sean</a:t>
            </a:r>
            <a:r>
              <a:rPr lang="en-US" sz="2100" dirty="0" smtClean="0"/>
              <a:t> </a:t>
            </a:r>
            <a:r>
              <a:rPr lang="en-US" sz="2100" dirty="0" err="1" smtClean="0"/>
              <a:t>prácticas</a:t>
            </a:r>
            <a:r>
              <a:rPr lang="en-US" sz="2100" dirty="0" smtClean="0"/>
              <a:t>.</a:t>
            </a:r>
          </a:p>
          <a:p>
            <a:pPr>
              <a:spcBef>
                <a:spcPts val="600"/>
              </a:spcBef>
              <a:spcAft>
                <a:spcPts val="600"/>
              </a:spcAft>
            </a:pPr>
            <a:r>
              <a:rPr lang="en-US" sz="2100" dirty="0" smtClean="0"/>
              <a:t>• Los </a:t>
            </a:r>
            <a:r>
              <a:rPr lang="en-US" sz="2100" dirty="0" err="1" smtClean="0"/>
              <a:t>investigadores</a:t>
            </a:r>
            <a:r>
              <a:rPr lang="en-US" sz="2100" dirty="0" smtClean="0"/>
              <a:t> </a:t>
            </a:r>
            <a:r>
              <a:rPr lang="en-US" sz="2100" dirty="0" err="1" smtClean="0"/>
              <a:t>estudian</a:t>
            </a:r>
            <a:r>
              <a:rPr lang="en-US" sz="2100" dirty="0" smtClean="0"/>
              <a:t> el </a:t>
            </a:r>
            <a:r>
              <a:rPr lang="en-US" sz="2100" dirty="0" err="1" smtClean="0"/>
              <a:t>problema</a:t>
            </a:r>
            <a:r>
              <a:rPr lang="en-US" sz="2100" dirty="0" smtClean="0"/>
              <a:t> hasta la </a:t>
            </a:r>
            <a:r>
              <a:rPr lang="en-US" sz="2100" dirty="0" err="1" smtClean="0"/>
              <a:t>muerte</a:t>
            </a:r>
            <a:r>
              <a:rPr lang="en-US" sz="2100" dirty="0" smtClean="0"/>
              <a:t> para </a:t>
            </a:r>
            <a:r>
              <a:rPr lang="en-US" sz="2100" dirty="0" err="1" smtClean="0"/>
              <a:t>encontrar</a:t>
            </a:r>
            <a:r>
              <a:rPr lang="en-US" sz="2100" dirty="0" smtClean="0"/>
              <a:t> </a:t>
            </a:r>
            <a:r>
              <a:rPr lang="en-US" sz="2100" dirty="0" err="1" smtClean="0"/>
              <a:t>una</a:t>
            </a:r>
            <a:r>
              <a:rPr lang="en-US" sz="2100" dirty="0" smtClean="0"/>
              <a:t> </a:t>
            </a:r>
            <a:r>
              <a:rPr lang="en-US" sz="2100" dirty="0" err="1" smtClean="0"/>
              <a:t>solución</a:t>
            </a:r>
            <a:r>
              <a:rPr lang="en-US" sz="2100" dirty="0" smtClean="0"/>
              <a:t> al 100 </a:t>
            </a:r>
            <a:r>
              <a:rPr lang="en-US" sz="2100" dirty="0" err="1" smtClean="0"/>
              <a:t>por</a:t>
            </a:r>
            <a:r>
              <a:rPr lang="en-US" sz="2100" dirty="0" smtClean="0"/>
              <a:t> </a:t>
            </a:r>
            <a:r>
              <a:rPr lang="en-US" sz="2100" dirty="0" err="1" smtClean="0"/>
              <a:t>ciento</a:t>
            </a:r>
            <a:r>
              <a:rPr lang="en-US" sz="2100" dirty="0" smtClean="0"/>
              <a:t>. ¿</a:t>
            </a:r>
            <a:r>
              <a:rPr lang="en-US" sz="2100" dirty="0" err="1" smtClean="0"/>
              <a:t>Qué</a:t>
            </a:r>
            <a:r>
              <a:rPr lang="en-US" sz="2100" dirty="0" smtClean="0"/>
              <a:t> </a:t>
            </a:r>
            <a:r>
              <a:rPr lang="en-US" sz="2100" dirty="0" err="1" smtClean="0"/>
              <a:t>está</a:t>
            </a:r>
            <a:r>
              <a:rPr lang="en-US" sz="2100" dirty="0" smtClean="0"/>
              <a:t> mal con </a:t>
            </a:r>
            <a:r>
              <a:rPr lang="en-US" sz="2100" dirty="0" err="1" smtClean="0"/>
              <a:t>una</a:t>
            </a:r>
            <a:r>
              <a:rPr lang="en-US" sz="2100" dirty="0" smtClean="0"/>
              <a:t> </a:t>
            </a:r>
            <a:r>
              <a:rPr lang="en-US" sz="2100" dirty="0" err="1" smtClean="0"/>
              <a:t>solución</a:t>
            </a:r>
            <a:r>
              <a:rPr lang="en-US" sz="2100" dirty="0" smtClean="0"/>
              <a:t> </a:t>
            </a:r>
            <a:r>
              <a:rPr lang="en-US" sz="2100" dirty="0" err="1" smtClean="0"/>
              <a:t>más</a:t>
            </a:r>
            <a:r>
              <a:rPr lang="en-US" sz="2100" dirty="0" smtClean="0"/>
              <a:t> </a:t>
            </a:r>
            <a:r>
              <a:rPr lang="en-US" sz="2100" dirty="0" err="1" smtClean="0"/>
              <a:t>rápida</a:t>
            </a:r>
            <a:r>
              <a:rPr lang="en-US" sz="2100" dirty="0" smtClean="0"/>
              <a:t> </a:t>
            </a:r>
            <a:r>
              <a:rPr lang="en-US" sz="2100" dirty="0" err="1" smtClean="0"/>
              <a:t>que</a:t>
            </a:r>
            <a:r>
              <a:rPr lang="en-US" sz="2100" dirty="0" smtClean="0"/>
              <a:t> no </a:t>
            </a:r>
            <a:r>
              <a:rPr lang="en-US" sz="2100" dirty="0" err="1" smtClean="0"/>
              <a:t>es</a:t>
            </a:r>
            <a:r>
              <a:rPr lang="en-US" sz="2100" dirty="0" smtClean="0"/>
              <a:t> del 100 </a:t>
            </a:r>
            <a:r>
              <a:rPr lang="en-US" sz="2100" dirty="0" err="1" smtClean="0"/>
              <a:t>por</a:t>
            </a:r>
            <a:r>
              <a:rPr lang="en-US" sz="2100" dirty="0" smtClean="0"/>
              <a:t> </a:t>
            </a:r>
            <a:r>
              <a:rPr lang="en-US" sz="2100" dirty="0" err="1" smtClean="0"/>
              <a:t>ciento</a:t>
            </a:r>
            <a:r>
              <a:rPr lang="en-US" sz="2100" dirty="0" smtClean="0"/>
              <a:t>?</a:t>
            </a:r>
          </a:p>
          <a:p>
            <a:pPr>
              <a:spcBef>
                <a:spcPts val="600"/>
              </a:spcBef>
              <a:spcAft>
                <a:spcPts val="600"/>
              </a:spcAft>
            </a:pPr>
            <a:r>
              <a:rPr lang="en-US" sz="2100" dirty="0" smtClean="0"/>
              <a:t>• Este </a:t>
            </a:r>
            <a:r>
              <a:rPr lang="en-US" sz="2100" dirty="0" err="1" smtClean="0"/>
              <a:t>problema</a:t>
            </a:r>
            <a:r>
              <a:rPr lang="en-US" sz="2100" dirty="0" smtClean="0"/>
              <a:t> </a:t>
            </a:r>
            <a:r>
              <a:rPr lang="en-US" sz="2100" dirty="0" err="1" smtClean="0"/>
              <a:t>parece</a:t>
            </a:r>
            <a:r>
              <a:rPr lang="en-US" sz="2100" dirty="0" smtClean="0"/>
              <a:t> </a:t>
            </a:r>
            <a:r>
              <a:rPr lang="en-US" sz="2100" dirty="0" err="1" smtClean="0"/>
              <a:t>continuar</a:t>
            </a:r>
            <a:r>
              <a:rPr lang="en-US" sz="2100" dirty="0" smtClean="0"/>
              <a:t> para </a:t>
            </a:r>
            <a:r>
              <a:rPr lang="en-US" sz="2100" dirty="0" err="1" smtClean="0"/>
              <a:t>siempre</a:t>
            </a:r>
            <a:r>
              <a:rPr lang="en-US" sz="2100" dirty="0" smtClean="0"/>
              <a:t>. </a:t>
            </a:r>
            <a:r>
              <a:rPr lang="en-US" sz="2100" dirty="0" err="1" smtClean="0"/>
              <a:t>Hace</a:t>
            </a:r>
            <a:r>
              <a:rPr lang="en-US" sz="2100" dirty="0" smtClean="0"/>
              <a:t> </a:t>
            </a:r>
            <a:r>
              <a:rPr lang="en-US" sz="2100" dirty="0" err="1" smtClean="0"/>
              <a:t>cinco</a:t>
            </a:r>
            <a:r>
              <a:rPr lang="en-US" sz="2100" dirty="0" smtClean="0"/>
              <a:t> </a:t>
            </a:r>
            <a:r>
              <a:rPr lang="en-US" sz="2100" dirty="0" err="1" smtClean="0"/>
              <a:t>años</a:t>
            </a:r>
            <a:r>
              <a:rPr lang="en-US" sz="2100" dirty="0" smtClean="0"/>
              <a:t> </a:t>
            </a:r>
            <a:r>
              <a:rPr lang="en-US" sz="2100" dirty="0" err="1" smtClean="0"/>
              <a:t>trabajé</a:t>
            </a:r>
            <a:r>
              <a:rPr lang="en-US" sz="2100" dirty="0" smtClean="0"/>
              <a:t> en el </a:t>
            </a:r>
            <a:r>
              <a:rPr lang="en-US" sz="2100" dirty="0" err="1" smtClean="0"/>
              <a:t>Departamento</a:t>
            </a:r>
            <a:r>
              <a:rPr lang="en-US" sz="2100" dirty="0" smtClean="0"/>
              <a:t> del Interior. </a:t>
            </a:r>
            <a:r>
              <a:rPr lang="en-US" sz="2100" dirty="0" err="1" smtClean="0"/>
              <a:t>Estudiamos</a:t>
            </a:r>
            <a:r>
              <a:rPr lang="en-US" sz="2100" dirty="0" smtClean="0"/>
              <a:t> a </a:t>
            </a:r>
            <a:r>
              <a:rPr lang="en-US" sz="2100" dirty="0" err="1" smtClean="0"/>
              <a:t>fondo</a:t>
            </a:r>
            <a:r>
              <a:rPr lang="en-US" sz="2100" dirty="0" smtClean="0"/>
              <a:t> el </a:t>
            </a:r>
            <a:r>
              <a:rPr lang="en-US" sz="2100" dirty="0" err="1" smtClean="0"/>
              <a:t>problema</a:t>
            </a:r>
            <a:r>
              <a:rPr lang="en-US" sz="2100" dirty="0" smtClean="0"/>
              <a:t> de la </a:t>
            </a:r>
            <a:r>
              <a:rPr lang="en-US" sz="2100" dirty="0" err="1" smtClean="0"/>
              <a:t>eliminación</a:t>
            </a:r>
            <a:r>
              <a:rPr lang="en-US" sz="2100" dirty="0" smtClean="0"/>
              <a:t> de </a:t>
            </a:r>
            <a:r>
              <a:rPr lang="en-US" sz="2100" dirty="0" err="1" smtClean="0"/>
              <a:t>residuos</a:t>
            </a:r>
            <a:r>
              <a:rPr lang="en-US" sz="2100" dirty="0" smtClean="0"/>
              <a:t> </a:t>
            </a:r>
            <a:r>
              <a:rPr lang="en-US" sz="2100" dirty="0" err="1" smtClean="0"/>
              <a:t>tóxicos</a:t>
            </a:r>
            <a:r>
              <a:rPr lang="en-US" sz="2100" dirty="0" smtClean="0"/>
              <a:t> </a:t>
            </a:r>
            <a:r>
              <a:rPr lang="en-US" sz="2100" dirty="0" err="1" smtClean="0"/>
              <a:t>peligrosos</a:t>
            </a:r>
            <a:r>
              <a:rPr lang="en-US" sz="2100" dirty="0" smtClean="0"/>
              <a:t>. </a:t>
            </a:r>
            <a:r>
              <a:rPr lang="en-US" sz="2100" dirty="0" err="1" smtClean="0"/>
              <a:t>Pensé</a:t>
            </a:r>
            <a:r>
              <a:rPr lang="en-US" sz="2100" dirty="0" smtClean="0"/>
              <a:t> </a:t>
            </a:r>
            <a:r>
              <a:rPr lang="en-US" sz="2100" dirty="0" err="1" smtClean="0"/>
              <a:t>que</a:t>
            </a:r>
            <a:r>
              <a:rPr lang="en-US" sz="2100" dirty="0" smtClean="0"/>
              <a:t> </a:t>
            </a:r>
            <a:r>
              <a:rPr lang="en-US" sz="2100" dirty="0" err="1" smtClean="0"/>
              <a:t>habíamos</a:t>
            </a:r>
            <a:r>
              <a:rPr lang="en-US" sz="2100" dirty="0" smtClean="0"/>
              <a:t> </a:t>
            </a:r>
            <a:r>
              <a:rPr lang="en-US" sz="2100" dirty="0" err="1" smtClean="0"/>
              <a:t>resuelto</a:t>
            </a:r>
            <a:r>
              <a:rPr lang="en-US" sz="2100" dirty="0" smtClean="0"/>
              <a:t> el </a:t>
            </a:r>
            <a:r>
              <a:rPr lang="en-US" sz="2100" dirty="0" err="1" smtClean="0"/>
              <a:t>problema</a:t>
            </a:r>
            <a:r>
              <a:rPr lang="en-US" sz="2100" dirty="0" smtClean="0"/>
              <a:t> o al </a:t>
            </a:r>
            <a:r>
              <a:rPr lang="en-US" sz="2100" dirty="0" err="1" smtClean="0"/>
              <a:t>menos</a:t>
            </a:r>
            <a:r>
              <a:rPr lang="en-US" sz="2100" dirty="0" smtClean="0"/>
              <a:t> </a:t>
            </a:r>
            <a:r>
              <a:rPr lang="en-US" sz="2100" dirty="0" err="1" smtClean="0"/>
              <a:t>poníamos</a:t>
            </a:r>
            <a:r>
              <a:rPr lang="en-US" sz="2100" dirty="0" smtClean="0"/>
              <a:t> los </a:t>
            </a:r>
            <a:r>
              <a:rPr lang="en-US" sz="2100" dirty="0" err="1" smtClean="0"/>
              <a:t>problemas</a:t>
            </a:r>
            <a:r>
              <a:rPr lang="en-US" sz="2100" dirty="0" smtClean="0"/>
              <a:t> </a:t>
            </a:r>
            <a:r>
              <a:rPr lang="en-US" sz="2100" dirty="0" err="1" smtClean="0"/>
              <a:t>sobre</a:t>
            </a:r>
            <a:r>
              <a:rPr lang="en-US" sz="2100" dirty="0" smtClean="0"/>
              <a:t> la mesa. </a:t>
            </a:r>
            <a:r>
              <a:rPr lang="en-US" sz="2100" dirty="0" err="1" smtClean="0"/>
              <a:t>Cuando</a:t>
            </a:r>
            <a:r>
              <a:rPr lang="en-US" sz="2100" dirty="0" smtClean="0"/>
              <a:t> se le </a:t>
            </a:r>
            <a:r>
              <a:rPr lang="en-US" sz="2100" dirty="0" err="1" smtClean="0"/>
              <a:t>preguntó</a:t>
            </a:r>
            <a:r>
              <a:rPr lang="en-US" sz="2100" dirty="0" smtClean="0"/>
              <a:t> </a:t>
            </a:r>
            <a:r>
              <a:rPr lang="en-US" sz="2100" dirty="0" err="1" smtClean="0"/>
              <a:t>cuáles</a:t>
            </a:r>
            <a:r>
              <a:rPr lang="en-US" sz="2100" dirty="0" smtClean="0"/>
              <a:t> </a:t>
            </a:r>
            <a:r>
              <a:rPr lang="en-US" sz="2100" dirty="0" err="1" smtClean="0"/>
              <a:t>eran</a:t>
            </a:r>
            <a:r>
              <a:rPr lang="en-US" sz="2100" dirty="0" smtClean="0"/>
              <a:t> los </a:t>
            </a:r>
            <a:r>
              <a:rPr lang="en-US" sz="2100" dirty="0" err="1" smtClean="0"/>
              <a:t>resultados</a:t>
            </a:r>
            <a:r>
              <a:rPr lang="en-US" sz="2100" dirty="0" smtClean="0"/>
              <a:t>, el </a:t>
            </a:r>
            <a:r>
              <a:rPr lang="en-US" sz="2100" dirty="0" err="1" smtClean="0"/>
              <a:t>patrocinador</a:t>
            </a:r>
            <a:r>
              <a:rPr lang="en-US" sz="2100" dirty="0" smtClean="0"/>
              <a:t> no lo </a:t>
            </a:r>
            <a:r>
              <a:rPr lang="en-US" sz="2100" dirty="0" err="1" smtClean="0"/>
              <a:t>sabía</a:t>
            </a:r>
            <a:r>
              <a:rPr lang="en-US" sz="2100" dirty="0" smtClean="0"/>
              <a:t>.</a:t>
            </a:r>
          </a:p>
          <a:p>
            <a:pPr>
              <a:spcBef>
                <a:spcPts val="600"/>
              </a:spcBef>
              <a:spcAft>
                <a:spcPts val="600"/>
              </a:spcAft>
            </a:pPr>
            <a:r>
              <a:rPr lang="en-US" sz="2100" dirty="0" smtClean="0"/>
              <a:t>• </a:t>
            </a:r>
            <a:r>
              <a:rPr lang="en-US" sz="2100" dirty="0" err="1" smtClean="0"/>
              <a:t>Siempre</a:t>
            </a:r>
            <a:r>
              <a:rPr lang="en-US" sz="2100" dirty="0" smtClean="0"/>
              <a:t> </a:t>
            </a:r>
            <a:r>
              <a:rPr lang="en-US" sz="2100" dirty="0" err="1" smtClean="0"/>
              <a:t>escuchamos</a:t>
            </a:r>
            <a:r>
              <a:rPr lang="en-US" sz="2100" dirty="0" smtClean="0"/>
              <a:t> </a:t>
            </a:r>
            <a:r>
              <a:rPr lang="en-US" sz="2100" dirty="0" err="1" smtClean="0"/>
              <a:t>acerca</a:t>
            </a:r>
            <a:r>
              <a:rPr lang="en-US" sz="2100" dirty="0" smtClean="0"/>
              <a:t> de </a:t>
            </a:r>
            <a:r>
              <a:rPr lang="en-US" sz="2100" dirty="0" err="1" smtClean="0"/>
              <a:t>sus</a:t>
            </a:r>
            <a:r>
              <a:rPr lang="en-US" sz="2100" dirty="0" smtClean="0"/>
              <a:t> </a:t>
            </a:r>
            <a:r>
              <a:rPr lang="en-US" sz="2100" dirty="0" err="1" smtClean="0"/>
              <a:t>logros</a:t>
            </a:r>
            <a:r>
              <a:rPr lang="en-US" sz="2100" dirty="0" smtClean="0"/>
              <a:t> </a:t>
            </a:r>
            <a:r>
              <a:rPr lang="en-US" sz="2100" dirty="0" err="1" smtClean="0"/>
              <a:t>anteriores</a:t>
            </a:r>
            <a:r>
              <a:rPr lang="en-US" sz="2100" dirty="0" smtClean="0"/>
              <a:t>. ¿</a:t>
            </a:r>
            <a:r>
              <a:rPr lang="en-US" sz="2100" dirty="0" err="1" smtClean="0"/>
              <a:t>Qué</a:t>
            </a:r>
            <a:r>
              <a:rPr lang="en-US" sz="2100" dirty="0" smtClean="0"/>
              <a:t> </a:t>
            </a:r>
            <a:r>
              <a:rPr lang="en-US" sz="2100" dirty="0" err="1" smtClean="0"/>
              <a:t>tal</a:t>
            </a:r>
            <a:r>
              <a:rPr lang="en-US" sz="2100" dirty="0" smtClean="0"/>
              <a:t> el </a:t>
            </a:r>
            <a:r>
              <a:rPr lang="en-US" sz="2100" dirty="0" err="1" smtClean="0"/>
              <a:t>futuro</a:t>
            </a:r>
            <a:r>
              <a:rPr lang="en-US" sz="2100" dirty="0" smtClean="0"/>
              <a:t>? ¿</a:t>
            </a:r>
            <a:r>
              <a:rPr lang="en-US" sz="2100" dirty="0" err="1" smtClean="0"/>
              <a:t>Qué</a:t>
            </a:r>
            <a:r>
              <a:rPr lang="en-US" sz="2100" dirty="0" smtClean="0"/>
              <a:t> </a:t>
            </a:r>
            <a:r>
              <a:rPr lang="en-US" sz="2100" dirty="0" err="1" smtClean="0"/>
              <a:t>podemos</a:t>
            </a:r>
            <a:r>
              <a:rPr lang="en-US" sz="2100" dirty="0" smtClean="0"/>
              <a:t> </a:t>
            </a:r>
            <a:r>
              <a:rPr lang="en-US" sz="2100" dirty="0" err="1" smtClean="0"/>
              <a:t>esperar</a:t>
            </a:r>
            <a:r>
              <a:rPr lang="en-US" sz="2100" dirty="0" smtClean="0"/>
              <a:t> de </a:t>
            </a:r>
            <a:r>
              <a:rPr lang="en-US" sz="2100" dirty="0" err="1" smtClean="0"/>
              <a:t>usted</a:t>
            </a:r>
            <a:r>
              <a:rPr lang="en-US" sz="2100" dirty="0" smtClean="0"/>
              <a:t> el </a:t>
            </a:r>
            <a:r>
              <a:rPr lang="en-US" sz="2100" dirty="0" err="1" smtClean="0"/>
              <a:t>próximo</a:t>
            </a:r>
            <a:r>
              <a:rPr lang="en-US" sz="2100" dirty="0" smtClean="0"/>
              <a:t> </a:t>
            </a:r>
            <a:r>
              <a:rPr lang="en-US" sz="2100" dirty="0" err="1" smtClean="0"/>
              <a:t>año</a:t>
            </a:r>
            <a:r>
              <a:rPr lang="en-US" sz="2100" dirty="0" smtClean="0"/>
              <a:t> y el </a:t>
            </a:r>
            <a:r>
              <a:rPr lang="en-US" sz="2100" dirty="0" err="1" smtClean="0"/>
              <a:t>siguiente</a:t>
            </a:r>
            <a:r>
              <a:rPr lang="en-US" sz="2100" dirty="0" smtClean="0"/>
              <a:t>? Sea </a:t>
            </a:r>
            <a:r>
              <a:rPr lang="en-US" sz="2100" dirty="0" err="1" smtClean="0"/>
              <a:t>específico</a:t>
            </a:r>
            <a:r>
              <a:rPr lang="en-US" sz="2100" dirty="0" smtClean="0"/>
              <a:t>.</a:t>
            </a:r>
            <a:endParaRPr lang="en-US" sz="2100" b="1" dirty="0"/>
          </a:p>
        </p:txBody>
      </p:sp>
    </p:spTree>
    <p:extLst>
      <p:ext uri="{BB962C8B-B14F-4D97-AF65-F5344CB8AC3E}">
        <p14:creationId xmlns:p14="http://schemas.microsoft.com/office/powerpoint/2010/main" val="60063086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endParaRPr lang="en-US" sz="4000" dirty="0"/>
          </a:p>
        </p:txBody>
      </p:sp>
      <p:sp>
        <p:nvSpPr>
          <p:cNvPr id="5" name="Marcador de contenido 3"/>
          <p:cNvSpPr txBox="1">
            <a:spLocks/>
          </p:cNvSpPr>
          <p:nvPr/>
        </p:nvSpPr>
        <p:spPr>
          <a:xfrm>
            <a:off x="770400" y="1343056"/>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100" smtClean="0"/>
              <a:t>En </a:t>
            </a:r>
            <a:r>
              <a:rPr lang="en-US" sz="2100" dirty="0"/>
              <a:t>primer </a:t>
            </a:r>
            <a:r>
              <a:rPr lang="en-US" sz="2100" dirty="0" err="1"/>
              <a:t>lugar</a:t>
            </a:r>
            <a:r>
              <a:rPr lang="en-US" sz="2100" dirty="0"/>
              <a:t>, los </a:t>
            </a:r>
            <a:r>
              <a:rPr lang="en-US" sz="2100" dirty="0" err="1"/>
              <a:t>gerentes</a:t>
            </a:r>
            <a:r>
              <a:rPr lang="en-US" sz="2100" dirty="0"/>
              <a:t> de I + D </a:t>
            </a:r>
            <a:r>
              <a:rPr lang="en-US" sz="2100" dirty="0" err="1"/>
              <a:t>deben</a:t>
            </a:r>
            <a:r>
              <a:rPr lang="en-US" sz="2100" dirty="0"/>
              <a:t> </a:t>
            </a:r>
            <a:r>
              <a:rPr lang="en-US" sz="2100" dirty="0" err="1"/>
              <a:t>comprender</a:t>
            </a:r>
            <a:r>
              <a:rPr lang="en-US" sz="2100" dirty="0"/>
              <a:t> la </a:t>
            </a:r>
            <a:r>
              <a:rPr lang="en-US" sz="2100" dirty="0" err="1"/>
              <a:t>perspectiva</a:t>
            </a:r>
            <a:r>
              <a:rPr lang="en-US" sz="2100" dirty="0"/>
              <a:t> del </a:t>
            </a:r>
            <a:r>
              <a:rPr lang="en-US" sz="2100" dirty="0" smtClean="0"/>
              <a:t>sponsor y </a:t>
            </a:r>
            <a:r>
              <a:rPr lang="en-US" sz="2100" dirty="0" err="1"/>
              <a:t>luego</a:t>
            </a:r>
            <a:r>
              <a:rPr lang="en-US" sz="2100" dirty="0"/>
              <a:t> </a:t>
            </a:r>
            <a:r>
              <a:rPr lang="en-US" sz="2100" dirty="0" err="1"/>
              <a:t>desarrollar</a:t>
            </a:r>
            <a:r>
              <a:rPr lang="en-US" sz="2100" dirty="0"/>
              <a:t> </a:t>
            </a:r>
            <a:r>
              <a:rPr lang="en-US" sz="2100" dirty="0" err="1"/>
              <a:t>una</a:t>
            </a:r>
            <a:r>
              <a:rPr lang="en-US" sz="2100" dirty="0"/>
              <a:t> </a:t>
            </a:r>
            <a:r>
              <a:rPr lang="en-US" sz="2100" dirty="0" err="1"/>
              <a:t>estrategia</a:t>
            </a:r>
            <a:r>
              <a:rPr lang="en-US" sz="2100" dirty="0"/>
              <a:t> para </a:t>
            </a:r>
            <a:r>
              <a:rPr lang="en-US" sz="2100" dirty="0" err="1"/>
              <a:t>una</a:t>
            </a:r>
            <a:r>
              <a:rPr lang="en-US" sz="2100" dirty="0"/>
              <a:t> </a:t>
            </a:r>
            <a:r>
              <a:rPr lang="en-US" sz="2100" dirty="0" err="1"/>
              <a:t>comunicación</a:t>
            </a:r>
            <a:r>
              <a:rPr lang="en-US" sz="2100" dirty="0"/>
              <a:t> </a:t>
            </a:r>
            <a:r>
              <a:rPr lang="en-US" sz="2100" dirty="0" err="1"/>
              <a:t>efectiva</a:t>
            </a:r>
            <a:r>
              <a:rPr lang="en-US" sz="2100" dirty="0"/>
              <a:t>. En </a:t>
            </a:r>
            <a:r>
              <a:rPr lang="en-US" sz="2100" dirty="0" err="1"/>
              <a:t>consecuencia</a:t>
            </a:r>
            <a:r>
              <a:rPr lang="en-US" sz="2100" dirty="0"/>
              <a:t>, el </a:t>
            </a:r>
            <a:r>
              <a:rPr lang="en-US" sz="2100" dirty="0" err="1"/>
              <a:t>foco</a:t>
            </a:r>
            <a:r>
              <a:rPr lang="en-US" sz="2100" dirty="0"/>
              <a:t> de </a:t>
            </a:r>
            <a:r>
              <a:rPr lang="en-US" sz="2100" dirty="0" err="1"/>
              <a:t>dicha</a:t>
            </a:r>
            <a:r>
              <a:rPr lang="en-US" sz="2100" dirty="0"/>
              <a:t> </a:t>
            </a:r>
            <a:r>
              <a:rPr lang="en-US" sz="2100" dirty="0" err="1"/>
              <a:t>investigación</a:t>
            </a:r>
            <a:r>
              <a:rPr lang="en-US" sz="2100" dirty="0"/>
              <a:t> </a:t>
            </a:r>
            <a:r>
              <a:rPr lang="en-US" sz="2100" dirty="0" err="1"/>
              <a:t>es</a:t>
            </a:r>
            <a:r>
              <a:rPr lang="en-US" sz="2100" dirty="0"/>
              <a:t> </a:t>
            </a:r>
            <a:r>
              <a:rPr lang="en-US" sz="2100" dirty="0" err="1"/>
              <a:t>más</a:t>
            </a:r>
            <a:r>
              <a:rPr lang="en-US" sz="2100" dirty="0"/>
              <a:t> </a:t>
            </a:r>
            <a:r>
              <a:rPr lang="en-US" sz="2100" dirty="0" err="1"/>
              <a:t>bien</a:t>
            </a:r>
            <a:r>
              <a:rPr lang="en-US" sz="2100" dirty="0"/>
              <a:t> "</a:t>
            </a:r>
            <a:r>
              <a:rPr lang="en-US" sz="2100" dirty="0" err="1"/>
              <a:t>específico</a:t>
            </a:r>
            <a:r>
              <a:rPr lang="en-US" sz="2100" dirty="0"/>
              <a:t>", "</a:t>
            </a:r>
            <a:r>
              <a:rPr lang="en-US" sz="2100" dirty="0" err="1"/>
              <a:t>comercial</a:t>
            </a:r>
            <a:r>
              <a:rPr lang="en-US" sz="2100" dirty="0"/>
              <a:t>" y "</a:t>
            </a:r>
            <a:r>
              <a:rPr lang="en-US" sz="2100" dirty="0" err="1"/>
              <a:t>orientado</a:t>
            </a:r>
            <a:r>
              <a:rPr lang="en-US" sz="2100" dirty="0"/>
              <a:t> al </a:t>
            </a:r>
            <a:r>
              <a:rPr lang="en-US" sz="2100" dirty="0" err="1"/>
              <a:t>producto</a:t>
            </a:r>
            <a:r>
              <a:rPr lang="en-US" sz="2100" dirty="0"/>
              <a:t>". </a:t>
            </a:r>
            <a:endParaRPr lang="en-US" sz="2100" dirty="0" smtClean="0"/>
          </a:p>
          <a:p>
            <a:pPr>
              <a:spcBef>
                <a:spcPts val="600"/>
              </a:spcBef>
              <a:spcAft>
                <a:spcPts val="600"/>
              </a:spcAft>
              <a:buClr>
                <a:schemeClr val="tx1"/>
              </a:buClr>
              <a:buFont typeface="Arial" charset="0"/>
              <a:buChar char="•"/>
            </a:pPr>
            <a:r>
              <a:rPr lang="en-US" sz="2100" dirty="0" smtClean="0"/>
              <a:t>Para </a:t>
            </a:r>
            <a:r>
              <a:rPr lang="en-US" sz="2100" dirty="0" err="1"/>
              <a:t>que</a:t>
            </a:r>
            <a:r>
              <a:rPr lang="en-US" sz="2100" dirty="0"/>
              <a:t> los </a:t>
            </a:r>
            <a:r>
              <a:rPr lang="en-US" sz="2100" dirty="0" err="1"/>
              <a:t>patrocinadores</a:t>
            </a:r>
            <a:r>
              <a:rPr lang="en-US" sz="2100" dirty="0"/>
              <a:t> </a:t>
            </a:r>
            <a:r>
              <a:rPr lang="en-US" sz="2100" dirty="0" err="1"/>
              <a:t>hagan</a:t>
            </a:r>
            <a:r>
              <a:rPr lang="en-US" sz="2100" dirty="0"/>
              <a:t> </a:t>
            </a:r>
            <a:r>
              <a:rPr lang="en-US" sz="2100" dirty="0" err="1"/>
              <a:t>preguntas</a:t>
            </a:r>
            <a:r>
              <a:rPr lang="en-US" sz="2100" dirty="0"/>
              <a:t>, </a:t>
            </a:r>
            <a:r>
              <a:rPr lang="en-US" sz="2100" dirty="0" err="1"/>
              <a:t>como</a:t>
            </a:r>
            <a:r>
              <a:rPr lang="en-US" sz="2100" dirty="0"/>
              <a:t> se </a:t>
            </a:r>
            <a:r>
              <a:rPr lang="en-US" sz="2100" dirty="0" err="1"/>
              <a:t>ejemplifica</a:t>
            </a:r>
            <a:r>
              <a:rPr lang="en-US" sz="2100" dirty="0"/>
              <a:t> en </a:t>
            </a:r>
            <a:r>
              <a:rPr lang="en-US" sz="2100" dirty="0" err="1"/>
              <a:t>las</a:t>
            </a:r>
            <a:r>
              <a:rPr lang="en-US" sz="2100" dirty="0"/>
              <a:t> </a:t>
            </a:r>
            <a:r>
              <a:rPr lang="en-US" sz="2100" dirty="0" err="1"/>
              <a:t>citas</a:t>
            </a:r>
            <a:r>
              <a:rPr lang="en-US" sz="2100" dirty="0"/>
              <a:t> </a:t>
            </a:r>
            <a:r>
              <a:rPr lang="en-US" sz="2100" dirty="0" err="1"/>
              <a:t>anteriores</a:t>
            </a:r>
            <a:r>
              <a:rPr lang="en-US" sz="2100" dirty="0"/>
              <a:t>, </a:t>
            </a:r>
            <a:r>
              <a:rPr lang="en-US" sz="2100" dirty="0" err="1" smtClean="0"/>
              <a:t>es</a:t>
            </a:r>
            <a:r>
              <a:rPr lang="en-US" sz="2100" dirty="0" smtClean="0"/>
              <a:t> en </a:t>
            </a:r>
            <a:r>
              <a:rPr lang="en-US" sz="2100" dirty="0" err="1"/>
              <a:t>cierto</a:t>
            </a:r>
            <a:r>
              <a:rPr lang="en-US" sz="2100" dirty="0"/>
              <a:t> </a:t>
            </a:r>
            <a:r>
              <a:rPr lang="en-US" sz="2100" dirty="0" err="1"/>
              <a:t>grado</a:t>
            </a:r>
            <a:r>
              <a:rPr lang="en-US" sz="2100" dirty="0"/>
              <a:t> </a:t>
            </a:r>
            <a:r>
              <a:rPr lang="en-US" sz="2100" dirty="0" err="1"/>
              <a:t>comprensible</a:t>
            </a:r>
            <a:r>
              <a:rPr lang="en-US" sz="2100" dirty="0"/>
              <a:t>. En </a:t>
            </a:r>
            <a:r>
              <a:rPr lang="en-US" sz="2100" dirty="0" err="1"/>
              <a:t>consecuencia</a:t>
            </a:r>
            <a:r>
              <a:rPr lang="en-US" sz="2100" dirty="0"/>
              <a:t>, la </a:t>
            </a:r>
            <a:r>
              <a:rPr lang="en-US" sz="2100" dirty="0" err="1"/>
              <a:t>respuesta</a:t>
            </a:r>
            <a:r>
              <a:rPr lang="en-US" sz="2100" dirty="0"/>
              <a:t> del </a:t>
            </a:r>
            <a:r>
              <a:rPr lang="en-US" sz="2100" dirty="0" err="1"/>
              <a:t>gerente</a:t>
            </a:r>
            <a:r>
              <a:rPr lang="en-US" sz="2100" dirty="0"/>
              <a:t> de I + D </a:t>
            </a:r>
            <a:r>
              <a:rPr lang="en-US" sz="2100" dirty="0" smtClean="0"/>
              <a:t>no </a:t>
            </a:r>
            <a:r>
              <a:rPr lang="en-US" sz="2100" dirty="0" err="1"/>
              <a:t>necesita</a:t>
            </a:r>
            <a:r>
              <a:rPr lang="en-US" sz="2100" dirty="0"/>
              <a:t> </a:t>
            </a:r>
            <a:r>
              <a:rPr lang="en-US" sz="2100" dirty="0" err="1"/>
              <a:t>ser</a:t>
            </a:r>
            <a:r>
              <a:rPr lang="en-US" sz="2100" dirty="0"/>
              <a:t> </a:t>
            </a:r>
            <a:r>
              <a:rPr lang="en-US" sz="2100" dirty="0" err="1"/>
              <a:t>defensiva</a:t>
            </a:r>
            <a:r>
              <a:rPr lang="en-US" sz="2100" dirty="0"/>
              <a:t>. Para la </a:t>
            </a:r>
            <a:r>
              <a:rPr lang="en-US" sz="2100" dirty="0" err="1"/>
              <a:t>investigación</a:t>
            </a:r>
            <a:r>
              <a:rPr lang="en-US" sz="2100" dirty="0"/>
              <a:t> </a:t>
            </a:r>
            <a:r>
              <a:rPr lang="en-US" sz="2100" dirty="0" err="1"/>
              <a:t>básica</a:t>
            </a:r>
            <a:r>
              <a:rPr lang="en-US" sz="2100" dirty="0"/>
              <a:t>, sin embargo, </a:t>
            </a:r>
            <a:r>
              <a:rPr lang="en-US" sz="2100" dirty="0" err="1"/>
              <a:t>es</a:t>
            </a:r>
            <a:r>
              <a:rPr lang="en-US" sz="2100" dirty="0"/>
              <a:t> probable </a:t>
            </a:r>
            <a:r>
              <a:rPr lang="en-US" sz="2100" dirty="0" err="1"/>
              <a:t>que</a:t>
            </a:r>
            <a:r>
              <a:rPr lang="en-US" sz="2100" dirty="0"/>
              <a:t> los </a:t>
            </a:r>
            <a:r>
              <a:rPr lang="en-US" sz="2100" dirty="0" err="1"/>
              <a:t>problemas</a:t>
            </a:r>
            <a:r>
              <a:rPr lang="en-US" sz="2100" dirty="0"/>
              <a:t> </a:t>
            </a:r>
            <a:r>
              <a:rPr lang="en-US" sz="2100" dirty="0" err="1"/>
              <a:t>sean</a:t>
            </a:r>
            <a:r>
              <a:rPr lang="en-US" sz="2100" dirty="0"/>
              <a:t> de </a:t>
            </a:r>
            <a:r>
              <a:rPr lang="en-US" sz="2100" dirty="0" err="1"/>
              <a:t>una</a:t>
            </a:r>
            <a:r>
              <a:rPr lang="en-US" sz="2100" dirty="0"/>
              <a:t> </a:t>
            </a:r>
            <a:r>
              <a:rPr lang="en-US" sz="2100" dirty="0" err="1"/>
              <a:t>naturaleza</a:t>
            </a:r>
            <a:r>
              <a:rPr lang="en-US" sz="2100" dirty="0"/>
              <a:t> </a:t>
            </a:r>
            <a:r>
              <a:rPr lang="en-US" sz="2100" dirty="0" err="1"/>
              <a:t>diferente</a:t>
            </a:r>
            <a:r>
              <a:rPr lang="en-US" sz="2100" dirty="0" smtClean="0"/>
              <a:t>.</a:t>
            </a:r>
          </a:p>
          <a:p>
            <a:pPr>
              <a:spcBef>
                <a:spcPts val="600"/>
              </a:spcBef>
              <a:spcAft>
                <a:spcPts val="600"/>
              </a:spcAft>
              <a:buClr>
                <a:schemeClr val="tx1"/>
              </a:buClr>
              <a:buFont typeface="Arial" charset="0"/>
              <a:buChar char="•"/>
            </a:pPr>
            <a:r>
              <a:rPr lang="en-US" sz="2100" dirty="0" smtClean="0"/>
              <a:t>¿</a:t>
            </a:r>
            <a:r>
              <a:rPr lang="en-US" sz="2100" dirty="0" err="1"/>
              <a:t>Cómo</a:t>
            </a:r>
            <a:r>
              <a:rPr lang="en-US" sz="2100" dirty="0"/>
              <a:t>, </a:t>
            </a:r>
            <a:r>
              <a:rPr lang="en-US" sz="2100" dirty="0" err="1"/>
              <a:t>entonces</a:t>
            </a:r>
            <a:r>
              <a:rPr lang="en-US" sz="2100" dirty="0"/>
              <a:t>, </a:t>
            </a:r>
            <a:r>
              <a:rPr lang="en-US" sz="2100" dirty="0" err="1"/>
              <a:t>debería</a:t>
            </a:r>
            <a:r>
              <a:rPr lang="en-US" sz="2100" dirty="0"/>
              <a:t> </a:t>
            </a:r>
            <a:r>
              <a:rPr lang="en-US" sz="2100" dirty="0" err="1"/>
              <a:t>uno</a:t>
            </a:r>
            <a:r>
              <a:rPr lang="en-US" sz="2100" dirty="0"/>
              <a:t> responder? Uno </a:t>
            </a:r>
            <a:r>
              <a:rPr lang="en-US" sz="2100" dirty="0" err="1"/>
              <a:t>podría</a:t>
            </a:r>
            <a:r>
              <a:rPr lang="en-US" sz="2100" dirty="0"/>
              <a:t> </a:t>
            </a:r>
            <a:r>
              <a:rPr lang="en-US" sz="2100" dirty="0" err="1"/>
              <a:t>tomar</a:t>
            </a:r>
            <a:r>
              <a:rPr lang="en-US" sz="2100" dirty="0"/>
              <a:t> </a:t>
            </a:r>
            <a:r>
              <a:rPr lang="en-US" sz="2100" dirty="0" err="1"/>
              <a:t>cada</a:t>
            </a:r>
            <a:r>
              <a:rPr lang="en-US" sz="2100" dirty="0"/>
              <a:t> </a:t>
            </a:r>
            <a:r>
              <a:rPr lang="en-US" sz="2100" dirty="0" err="1"/>
              <a:t>pregunta</a:t>
            </a:r>
            <a:r>
              <a:rPr lang="en-US" sz="2100" dirty="0"/>
              <a:t> y </a:t>
            </a:r>
            <a:r>
              <a:rPr lang="en-US" sz="2100" dirty="0" err="1"/>
              <a:t>proporcionar</a:t>
            </a:r>
            <a:r>
              <a:rPr lang="en-US" sz="2100" dirty="0"/>
              <a:t> </a:t>
            </a:r>
            <a:r>
              <a:rPr lang="en-US" sz="2100" dirty="0" err="1"/>
              <a:t>una</a:t>
            </a:r>
            <a:r>
              <a:rPr lang="en-US" sz="2100" dirty="0"/>
              <a:t> </a:t>
            </a:r>
            <a:r>
              <a:rPr lang="en-US" sz="2100" dirty="0" err="1"/>
              <a:t>documentación</a:t>
            </a:r>
            <a:r>
              <a:rPr lang="en-US" sz="2100" dirty="0"/>
              <a:t> </a:t>
            </a:r>
            <a:r>
              <a:rPr lang="en-US" sz="2100" dirty="0" err="1"/>
              <a:t>extensa</a:t>
            </a:r>
            <a:r>
              <a:rPr lang="en-US" sz="2100" dirty="0"/>
              <a:t> para </a:t>
            </a:r>
            <a:r>
              <a:rPr lang="en-US" sz="2100" dirty="0" err="1"/>
              <a:t>refutar</a:t>
            </a:r>
            <a:r>
              <a:rPr lang="en-US" sz="2100" dirty="0"/>
              <a:t> la </a:t>
            </a:r>
            <a:r>
              <a:rPr lang="en-US" sz="2100" dirty="0" err="1"/>
              <a:t>afirmación</a:t>
            </a:r>
            <a:r>
              <a:rPr lang="en-US" sz="2100" dirty="0"/>
              <a:t> del </a:t>
            </a:r>
            <a:r>
              <a:rPr lang="en-US" sz="2100" dirty="0" err="1"/>
              <a:t>patrocinador</a:t>
            </a:r>
            <a:r>
              <a:rPr lang="en-US" sz="2100" dirty="0"/>
              <a:t>. </a:t>
            </a:r>
            <a:r>
              <a:rPr lang="en-US" sz="2100" dirty="0" err="1"/>
              <a:t>Por</a:t>
            </a:r>
            <a:r>
              <a:rPr lang="en-US" sz="2100" dirty="0"/>
              <a:t> </a:t>
            </a:r>
            <a:r>
              <a:rPr lang="en-US" sz="2100" dirty="0" err="1"/>
              <a:t>ejemplo</a:t>
            </a:r>
            <a:r>
              <a:rPr lang="en-US" sz="2100" dirty="0"/>
              <a:t>, </a:t>
            </a:r>
            <a:r>
              <a:rPr lang="en-US" sz="2100" dirty="0" err="1"/>
              <a:t>uno</a:t>
            </a:r>
            <a:r>
              <a:rPr lang="en-US" sz="2100" dirty="0"/>
              <a:t> </a:t>
            </a:r>
            <a:r>
              <a:rPr lang="en-US" sz="2100" dirty="0" err="1"/>
              <a:t>podría</a:t>
            </a:r>
            <a:r>
              <a:rPr lang="en-US" sz="2100" dirty="0"/>
              <a:t> </a:t>
            </a:r>
            <a:r>
              <a:rPr lang="en-US" sz="2100" dirty="0" err="1"/>
              <a:t>probar</a:t>
            </a:r>
            <a:r>
              <a:rPr lang="en-US" sz="2100" dirty="0"/>
              <a:t> </a:t>
            </a:r>
            <a:r>
              <a:rPr lang="en-US" sz="2100" dirty="0" err="1"/>
              <a:t>que</a:t>
            </a:r>
            <a:r>
              <a:rPr lang="en-US" sz="2100" dirty="0"/>
              <a:t> </a:t>
            </a:r>
            <a:r>
              <a:rPr lang="en-US" sz="2100" dirty="0" err="1"/>
              <a:t>estudiar</a:t>
            </a:r>
            <a:r>
              <a:rPr lang="en-US" sz="2100" dirty="0"/>
              <a:t> y resolver el </a:t>
            </a:r>
            <a:r>
              <a:rPr lang="en-US" sz="2100" dirty="0" err="1"/>
              <a:t>problema</a:t>
            </a:r>
            <a:r>
              <a:rPr lang="en-US" sz="2100" dirty="0"/>
              <a:t> del combustible </a:t>
            </a:r>
            <a:r>
              <a:rPr lang="en-US" sz="2100" dirty="0" err="1"/>
              <a:t>alternativo</a:t>
            </a:r>
            <a:r>
              <a:rPr lang="en-US" sz="2100" dirty="0"/>
              <a:t>, </a:t>
            </a:r>
            <a:r>
              <a:rPr lang="en-US" sz="2100" dirty="0" err="1"/>
              <a:t>que</a:t>
            </a:r>
            <a:r>
              <a:rPr lang="en-US" sz="2100" dirty="0"/>
              <a:t> se </a:t>
            </a:r>
            <a:r>
              <a:rPr lang="en-US" sz="2100" dirty="0" err="1"/>
              <a:t>creó</a:t>
            </a:r>
            <a:r>
              <a:rPr lang="en-US" sz="2100" dirty="0"/>
              <a:t> a </a:t>
            </a:r>
            <a:r>
              <a:rPr lang="en-US" sz="2100" dirty="0" err="1"/>
              <a:t>través</a:t>
            </a:r>
            <a:r>
              <a:rPr lang="en-US" sz="2100" dirty="0"/>
              <a:t> de </a:t>
            </a:r>
            <a:r>
              <a:rPr lang="en-US" sz="2100" dirty="0" err="1"/>
              <a:t>décadas</a:t>
            </a:r>
            <a:r>
              <a:rPr lang="en-US" sz="2100" dirty="0"/>
              <a:t> de </a:t>
            </a:r>
            <a:r>
              <a:rPr lang="en-US" sz="2100" dirty="0" err="1"/>
              <a:t>abandono</a:t>
            </a:r>
            <a:r>
              <a:rPr lang="en-US" sz="2100" dirty="0"/>
              <a:t>, </a:t>
            </a:r>
            <a:r>
              <a:rPr lang="en-US" sz="2100" dirty="0" err="1"/>
              <a:t>tomaría</a:t>
            </a:r>
            <a:r>
              <a:rPr lang="en-US" sz="2100" dirty="0"/>
              <a:t> </a:t>
            </a:r>
            <a:r>
              <a:rPr lang="en-US" sz="2100" dirty="0" err="1"/>
              <a:t>algún</a:t>
            </a:r>
            <a:r>
              <a:rPr lang="en-US" sz="2100" dirty="0"/>
              <a:t> </a:t>
            </a:r>
            <a:r>
              <a:rPr lang="en-US" sz="2100" dirty="0" err="1"/>
              <a:t>tiempo</a:t>
            </a:r>
            <a:r>
              <a:rPr lang="en-US" sz="2100" dirty="0"/>
              <a:t>. Las </a:t>
            </a:r>
            <a:r>
              <a:rPr lang="en-US" sz="2100" dirty="0" err="1"/>
              <a:t>soluciones</a:t>
            </a:r>
            <a:r>
              <a:rPr lang="en-US" sz="2100" dirty="0"/>
              <a:t>, </a:t>
            </a:r>
            <a:r>
              <a:rPr lang="en-US" sz="2100" dirty="0" err="1"/>
              <a:t>especialmente</a:t>
            </a:r>
            <a:r>
              <a:rPr lang="en-US" sz="2100" dirty="0"/>
              <a:t> </a:t>
            </a:r>
            <a:r>
              <a:rPr lang="en-US" sz="2100" dirty="0" err="1"/>
              <a:t>las</a:t>
            </a:r>
            <a:r>
              <a:rPr lang="en-US" sz="2100" dirty="0"/>
              <a:t> </a:t>
            </a:r>
            <a:r>
              <a:rPr lang="en-US" sz="2100" dirty="0" err="1"/>
              <a:t>soluciones</a:t>
            </a:r>
            <a:r>
              <a:rPr lang="en-US" sz="2100" dirty="0"/>
              <a:t> </a:t>
            </a:r>
            <a:r>
              <a:rPr lang="en-US" sz="2100" dirty="0" err="1"/>
              <a:t>rentables</a:t>
            </a:r>
            <a:r>
              <a:rPr lang="en-US" sz="2100" dirty="0"/>
              <a:t> y </a:t>
            </a:r>
            <a:r>
              <a:rPr lang="en-US" sz="2100" dirty="0" err="1"/>
              <a:t>ambientalmente</a:t>
            </a:r>
            <a:r>
              <a:rPr lang="en-US" sz="2100" dirty="0"/>
              <a:t> </a:t>
            </a:r>
            <a:r>
              <a:rPr lang="en-US" sz="2100" dirty="0" err="1"/>
              <a:t>seguras</a:t>
            </a:r>
            <a:r>
              <a:rPr lang="en-US" sz="2100" dirty="0"/>
              <a:t>, </a:t>
            </a:r>
            <a:r>
              <a:rPr lang="en-US" sz="2100" dirty="0" err="1"/>
              <a:t>pueden</a:t>
            </a:r>
            <a:r>
              <a:rPr lang="en-US" sz="2100" dirty="0"/>
              <a:t> </a:t>
            </a:r>
            <a:r>
              <a:rPr lang="en-US" sz="2100" dirty="0" err="1"/>
              <a:t>tardar</a:t>
            </a:r>
            <a:r>
              <a:rPr lang="en-US" sz="2100" dirty="0"/>
              <a:t> </a:t>
            </a:r>
            <a:r>
              <a:rPr lang="en-US" sz="2100" dirty="0" err="1"/>
              <a:t>tres</a:t>
            </a:r>
            <a:r>
              <a:rPr lang="en-US" sz="2100" dirty="0"/>
              <a:t> </a:t>
            </a:r>
            <a:r>
              <a:rPr lang="en-US" sz="2100" dirty="0" err="1"/>
              <a:t>años</a:t>
            </a:r>
            <a:r>
              <a:rPr lang="en-US" sz="2100" dirty="0"/>
              <a:t>, o </a:t>
            </a:r>
            <a:r>
              <a:rPr lang="en-US" sz="2100" dirty="0" err="1"/>
              <a:t>incluso</a:t>
            </a:r>
            <a:r>
              <a:rPr lang="en-US" sz="2100" dirty="0"/>
              <a:t> </a:t>
            </a:r>
            <a:r>
              <a:rPr lang="en-US" sz="2100" dirty="0" err="1"/>
              <a:t>más</a:t>
            </a:r>
            <a:r>
              <a:rPr lang="en-US" sz="2100" dirty="0"/>
              <a:t>, en </a:t>
            </a:r>
            <a:r>
              <a:rPr lang="en-US" sz="2100" dirty="0" err="1"/>
              <a:t>encontrarlas</a:t>
            </a:r>
            <a:r>
              <a:rPr lang="en-US" sz="2100" dirty="0"/>
              <a:t>. </a:t>
            </a:r>
            <a:endParaRPr lang="en-US" sz="2100" dirty="0" smtClean="0"/>
          </a:p>
          <a:p>
            <a:pPr>
              <a:spcBef>
                <a:spcPts val="600"/>
              </a:spcBef>
              <a:spcAft>
                <a:spcPts val="600"/>
              </a:spcAft>
              <a:buClr>
                <a:schemeClr val="tx1"/>
              </a:buClr>
              <a:buFont typeface="Arial" charset="0"/>
              <a:buChar char="•"/>
            </a:pPr>
            <a:r>
              <a:rPr lang="en-US" sz="2100" dirty="0" err="1" smtClean="0"/>
              <a:t>También</a:t>
            </a:r>
            <a:r>
              <a:rPr lang="en-US" sz="2100" dirty="0" smtClean="0"/>
              <a:t> </a:t>
            </a:r>
            <a:r>
              <a:rPr lang="en-US" sz="2100" dirty="0"/>
              <a:t>se </a:t>
            </a:r>
            <a:r>
              <a:rPr lang="en-US" sz="2100" dirty="0" err="1"/>
              <a:t>puede</a:t>
            </a:r>
            <a:r>
              <a:rPr lang="en-US" sz="2100" dirty="0"/>
              <a:t> </a:t>
            </a:r>
            <a:r>
              <a:rPr lang="en-US" sz="2100" dirty="0" err="1"/>
              <a:t>ignorar</a:t>
            </a:r>
            <a:r>
              <a:rPr lang="en-US" sz="2100" dirty="0"/>
              <a:t> </a:t>
            </a:r>
            <a:r>
              <a:rPr lang="en-US" sz="2100" dirty="0" err="1"/>
              <a:t>las</a:t>
            </a:r>
            <a:r>
              <a:rPr lang="en-US" sz="2100" dirty="0"/>
              <a:t> </a:t>
            </a:r>
            <a:r>
              <a:rPr lang="en-US" sz="2100" dirty="0" err="1"/>
              <a:t>afirmaciones</a:t>
            </a:r>
            <a:r>
              <a:rPr lang="en-US" sz="2100" dirty="0"/>
              <a:t> de los </a:t>
            </a:r>
            <a:r>
              <a:rPr lang="en-US" sz="2100" dirty="0" err="1"/>
              <a:t>patrocinadores</a:t>
            </a:r>
            <a:r>
              <a:rPr lang="en-US" sz="2100" dirty="0"/>
              <a:t> y </a:t>
            </a:r>
            <a:r>
              <a:rPr lang="en-US" sz="2100" dirty="0" err="1"/>
              <a:t>continuar</a:t>
            </a:r>
            <a:r>
              <a:rPr lang="en-US" sz="2100" dirty="0"/>
              <a:t> con la </a:t>
            </a:r>
            <a:r>
              <a:rPr lang="en-US" sz="2100" dirty="0" err="1"/>
              <a:t>actividad</a:t>
            </a:r>
            <a:r>
              <a:rPr lang="en-US" sz="2100" dirty="0"/>
              <a:t> de </a:t>
            </a:r>
            <a:r>
              <a:rPr lang="en-US" sz="2100" dirty="0" err="1"/>
              <a:t>investigación</a:t>
            </a:r>
            <a:r>
              <a:rPr lang="en-US" sz="2100" dirty="0"/>
              <a:t>, </a:t>
            </a:r>
            <a:r>
              <a:rPr lang="en-US" sz="2100" dirty="0" err="1"/>
              <a:t>ya</a:t>
            </a:r>
            <a:r>
              <a:rPr lang="en-US" sz="2100" dirty="0"/>
              <a:t> </a:t>
            </a:r>
            <a:r>
              <a:rPr lang="en-US" sz="2100" dirty="0" err="1"/>
              <a:t>que</a:t>
            </a:r>
            <a:r>
              <a:rPr lang="en-US" sz="2100" dirty="0"/>
              <a:t> </a:t>
            </a:r>
            <a:r>
              <a:rPr lang="en-US" sz="2100" dirty="0" err="1"/>
              <a:t>es</a:t>
            </a:r>
            <a:r>
              <a:rPr lang="en-US" sz="2100" dirty="0"/>
              <a:t> probable </a:t>
            </a:r>
            <a:r>
              <a:rPr lang="en-US" sz="2100" dirty="0" err="1"/>
              <a:t>que</a:t>
            </a:r>
            <a:r>
              <a:rPr lang="en-US" sz="2100" dirty="0"/>
              <a:t> el </a:t>
            </a:r>
            <a:r>
              <a:rPr lang="en-US" sz="2100" dirty="0" err="1"/>
              <a:t>patrocinador</a:t>
            </a:r>
            <a:r>
              <a:rPr lang="en-US" sz="2100" dirty="0"/>
              <a:t> no </a:t>
            </a:r>
            <a:r>
              <a:rPr lang="en-US" sz="2100" dirty="0" err="1"/>
              <a:t>encuentre</a:t>
            </a:r>
            <a:r>
              <a:rPr lang="en-US" sz="2100" dirty="0"/>
              <a:t> </a:t>
            </a:r>
            <a:r>
              <a:rPr lang="en-US" sz="2100" dirty="0" err="1"/>
              <a:t>ningún</a:t>
            </a:r>
            <a:r>
              <a:rPr lang="en-US" sz="2100" dirty="0"/>
              <a:t> </a:t>
            </a:r>
            <a:r>
              <a:rPr lang="en-US" sz="2100" dirty="0" err="1"/>
              <a:t>otro</a:t>
            </a:r>
            <a:r>
              <a:rPr lang="en-US" sz="2100" dirty="0"/>
              <a:t> </a:t>
            </a:r>
            <a:r>
              <a:rPr lang="en-US" sz="2100" dirty="0" err="1"/>
              <a:t>investigador</a:t>
            </a:r>
            <a:r>
              <a:rPr lang="en-US" sz="2100" dirty="0"/>
              <a:t> </a:t>
            </a:r>
            <a:r>
              <a:rPr lang="en-US" sz="2100" dirty="0" err="1"/>
              <a:t>que</a:t>
            </a:r>
            <a:r>
              <a:rPr lang="en-US" sz="2100" dirty="0"/>
              <a:t> </a:t>
            </a:r>
            <a:r>
              <a:rPr lang="en-US" sz="2100" dirty="0" err="1"/>
              <a:t>pueda</a:t>
            </a:r>
            <a:r>
              <a:rPr lang="en-US" sz="2100" dirty="0"/>
              <a:t> </a:t>
            </a:r>
            <a:r>
              <a:rPr lang="en-US" sz="2100" dirty="0" err="1"/>
              <a:t>hacer</a:t>
            </a:r>
            <a:r>
              <a:rPr lang="en-US" sz="2100" dirty="0"/>
              <a:t> el </a:t>
            </a:r>
            <a:r>
              <a:rPr lang="en-US" sz="2100" dirty="0" err="1"/>
              <a:t>trabajo</a:t>
            </a:r>
            <a:r>
              <a:rPr lang="en-US" sz="2100" dirty="0"/>
              <a:t> </a:t>
            </a:r>
            <a:r>
              <a:rPr lang="en-US" sz="2100" dirty="0" err="1"/>
              <a:t>más</a:t>
            </a:r>
            <a:r>
              <a:rPr lang="en-US" sz="2100" dirty="0"/>
              <a:t> </a:t>
            </a:r>
            <a:r>
              <a:rPr lang="en-US" sz="2100" dirty="0" err="1"/>
              <a:t>rápido</a:t>
            </a:r>
            <a:r>
              <a:rPr lang="en-US" sz="2100" dirty="0"/>
              <a:t> de </a:t>
            </a:r>
            <a:r>
              <a:rPr lang="en-US" sz="2100" dirty="0" err="1"/>
              <a:t>todos</a:t>
            </a:r>
            <a:r>
              <a:rPr lang="en-US" sz="2100" dirty="0"/>
              <a:t> </a:t>
            </a:r>
            <a:r>
              <a:rPr lang="en-US" sz="2100" dirty="0" err="1"/>
              <a:t>modos</a:t>
            </a:r>
            <a:r>
              <a:rPr lang="en-US" sz="2100" dirty="0"/>
              <a:t>.</a:t>
            </a:r>
            <a:endParaRPr lang="en-US" sz="2100" b="1" dirty="0"/>
          </a:p>
        </p:txBody>
      </p:sp>
    </p:spTree>
    <p:extLst>
      <p:ext uri="{BB962C8B-B14F-4D97-AF65-F5344CB8AC3E}">
        <p14:creationId xmlns:p14="http://schemas.microsoft.com/office/powerpoint/2010/main" val="47298183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6" name="Título 1"/>
          <p:cNvSpPr txBox="1">
            <a:spLocks/>
          </p:cNvSpPr>
          <p:nvPr/>
        </p:nvSpPr>
        <p:spPr>
          <a:xfrm>
            <a:off x="920029" y="565265"/>
            <a:ext cx="10490661" cy="9616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endParaRPr lang="en-US" sz="4000" dirty="0"/>
          </a:p>
        </p:txBody>
      </p:sp>
      <p:sp>
        <p:nvSpPr>
          <p:cNvPr id="5" name="Marcador de contenido 3"/>
          <p:cNvSpPr txBox="1">
            <a:spLocks/>
          </p:cNvSpPr>
          <p:nvPr/>
        </p:nvSpPr>
        <p:spPr>
          <a:xfrm>
            <a:off x="770400" y="1526901"/>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err="1"/>
              <a:t>Otro</a:t>
            </a:r>
            <a:r>
              <a:rPr lang="en-US" sz="2300" dirty="0"/>
              <a:t> </a:t>
            </a:r>
            <a:r>
              <a:rPr lang="en-US" sz="2300" dirty="0" err="1"/>
              <a:t>enfoque</a:t>
            </a:r>
            <a:r>
              <a:rPr lang="en-US" sz="2300" dirty="0"/>
              <a:t> </a:t>
            </a:r>
            <a:r>
              <a:rPr lang="en-US" sz="2300" dirty="0" err="1"/>
              <a:t>que</a:t>
            </a:r>
            <a:r>
              <a:rPr lang="en-US" sz="2300" dirty="0"/>
              <a:t> un </a:t>
            </a:r>
            <a:r>
              <a:rPr lang="en-US" sz="2300" dirty="0" err="1"/>
              <a:t>gerente</a:t>
            </a:r>
            <a:r>
              <a:rPr lang="en-US" sz="2300" dirty="0"/>
              <a:t> de I + D </a:t>
            </a:r>
            <a:r>
              <a:rPr lang="en-US" sz="2300" dirty="0" err="1"/>
              <a:t>podría</a:t>
            </a:r>
            <a:r>
              <a:rPr lang="en-US" sz="2300" dirty="0"/>
              <a:t> </a:t>
            </a:r>
            <a:r>
              <a:rPr lang="en-US" sz="2300" dirty="0" err="1"/>
              <a:t>utilizar</a:t>
            </a:r>
            <a:r>
              <a:rPr lang="en-US" sz="2300" dirty="0"/>
              <a:t> </a:t>
            </a:r>
            <a:r>
              <a:rPr lang="en-US" sz="2300" dirty="0" err="1"/>
              <a:t>sería</a:t>
            </a:r>
            <a:r>
              <a:rPr lang="en-US" sz="2300" dirty="0"/>
              <a:t> </a:t>
            </a:r>
            <a:r>
              <a:rPr lang="en-US" sz="2300" dirty="0" err="1"/>
              <a:t>una</a:t>
            </a:r>
            <a:r>
              <a:rPr lang="en-US" sz="2300" dirty="0"/>
              <a:t> </a:t>
            </a:r>
            <a:r>
              <a:rPr lang="en-US" sz="2300" dirty="0" err="1"/>
              <a:t>estrategia</a:t>
            </a:r>
            <a:r>
              <a:rPr lang="en-US" sz="2300" dirty="0"/>
              <a:t> de dos </a:t>
            </a:r>
            <a:r>
              <a:rPr lang="en-US" sz="2300" dirty="0" err="1"/>
              <a:t>partes</a:t>
            </a:r>
            <a:r>
              <a:rPr lang="en-US" sz="2300" dirty="0" smtClean="0"/>
              <a:t>:</a:t>
            </a:r>
          </a:p>
          <a:p>
            <a:pPr>
              <a:spcBef>
                <a:spcPts val="600"/>
              </a:spcBef>
              <a:spcAft>
                <a:spcPts val="600"/>
              </a:spcAft>
              <a:buClr>
                <a:schemeClr val="tx1"/>
              </a:buClr>
              <a:buFont typeface="Arial" charset="0"/>
              <a:buChar char="•"/>
            </a:pPr>
            <a:r>
              <a:rPr lang="en-US" sz="2300" dirty="0" smtClean="0"/>
              <a:t>Primero</a:t>
            </a:r>
            <a:r>
              <a:rPr lang="en-US" sz="2300" dirty="0"/>
              <a:t>, </a:t>
            </a:r>
            <a:r>
              <a:rPr lang="en-US" sz="2300" dirty="0" err="1"/>
              <a:t>empatice</a:t>
            </a:r>
            <a:r>
              <a:rPr lang="en-US" sz="2300" dirty="0"/>
              <a:t> con </a:t>
            </a:r>
            <a:r>
              <a:rPr lang="en-US" sz="2300" dirty="0" err="1"/>
              <a:t>las</a:t>
            </a:r>
            <a:r>
              <a:rPr lang="en-US" sz="2300" dirty="0"/>
              <a:t> </a:t>
            </a:r>
            <a:r>
              <a:rPr lang="en-US" sz="2300" dirty="0" err="1"/>
              <a:t>necesidades</a:t>
            </a:r>
            <a:r>
              <a:rPr lang="en-US" sz="2300" dirty="0"/>
              <a:t> del </a:t>
            </a:r>
            <a:r>
              <a:rPr lang="en-US" sz="2300" dirty="0" err="1"/>
              <a:t>patrocinador</a:t>
            </a:r>
            <a:r>
              <a:rPr lang="en-US" sz="2300" dirty="0"/>
              <a:t> y </a:t>
            </a:r>
            <a:r>
              <a:rPr lang="en-US" sz="2300" dirty="0" err="1"/>
              <a:t>responda</a:t>
            </a:r>
            <a:r>
              <a:rPr lang="en-US" sz="2300" dirty="0"/>
              <a:t> de </a:t>
            </a:r>
            <a:r>
              <a:rPr lang="en-US" sz="2300" dirty="0" err="1"/>
              <a:t>una</a:t>
            </a:r>
            <a:r>
              <a:rPr lang="en-US" sz="2300" dirty="0"/>
              <a:t> </a:t>
            </a:r>
            <a:r>
              <a:rPr lang="en-US" sz="2300" dirty="0" err="1"/>
              <a:t>manera</a:t>
            </a:r>
            <a:r>
              <a:rPr lang="en-US" sz="2300" dirty="0"/>
              <a:t> </a:t>
            </a:r>
            <a:r>
              <a:rPr lang="en-US" sz="2300" dirty="0" err="1"/>
              <a:t>genuina</a:t>
            </a:r>
            <a:r>
              <a:rPr lang="en-US" sz="2300" dirty="0"/>
              <a:t>. </a:t>
            </a:r>
            <a:r>
              <a:rPr lang="en-US" sz="2300" dirty="0" err="1"/>
              <a:t>Esto</a:t>
            </a:r>
            <a:r>
              <a:rPr lang="en-US" sz="2300" dirty="0"/>
              <a:t> se </a:t>
            </a:r>
            <a:r>
              <a:rPr lang="en-US" sz="2300" dirty="0" err="1"/>
              <a:t>traduciría</a:t>
            </a:r>
            <a:r>
              <a:rPr lang="en-US" sz="2300" dirty="0"/>
              <a:t> en </a:t>
            </a:r>
            <a:r>
              <a:rPr lang="en-US" sz="2300" dirty="0" err="1"/>
              <a:t>proporcionar</a:t>
            </a:r>
            <a:r>
              <a:rPr lang="en-US" sz="2300" dirty="0"/>
              <a:t> </a:t>
            </a:r>
            <a:r>
              <a:rPr lang="en-US" sz="2300" dirty="0" err="1"/>
              <a:t>soluciones</a:t>
            </a:r>
            <a:r>
              <a:rPr lang="en-US" sz="2300" dirty="0"/>
              <a:t> </a:t>
            </a:r>
            <a:r>
              <a:rPr lang="en-US" sz="2300" dirty="0" err="1"/>
              <a:t>provisionales</a:t>
            </a:r>
            <a:r>
              <a:rPr lang="en-US" sz="2300" dirty="0"/>
              <a:t>, en la </a:t>
            </a:r>
            <a:r>
              <a:rPr lang="en-US" sz="2300" dirty="0" err="1"/>
              <a:t>medida</a:t>
            </a:r>
            <a:r>
              <a:rPr lang="en-US" sz="2300" dirty="0"/>
              <a:t> de lo </a:t>
            </a:r>
            <a:r>
              <a:rPr lang="en-US" sz="2300" dirty="0" err="1"/>
              <a:t>posible</a:t>
            </a:r>
            <a:r>
              <a:rPr lang="en-US" sz="2300" dirty="0"/>
              <a:t>, para </a:t>
            </a:r>
            <a:r>
              <a:rPr lang="en-US" sz="2300" dirty="0" err="1"/>
              <a:t>problemas</a:t>
            </a:r>
            <a:r>
              <a:rPr lang="en-US" sz="2300" dirty="0"/>
              <a:t> </a:t>
            </a:r>
            <a:r>
              <a:rPr lang="en-US" sz="2300" dirty="0" err="1"/>
              <a:t>críticos</a:t>
            </a:r>
            <a:r>
              <a:rPr lang="en-US" sz="2300" dirty="0"/>
              <a:t>. </a:t>
            </a:r>
            <a:r>
              <a:rPr lang="en-US" sz="2300" dirty="0" err="1"/>
              <a:t>Explique</a:t>
            </a:r>
            <a:r>
              <a:rPr lang="en-US" sz="2300" dirty="0"/>
              <a:t> al </a:t>
            </a:r>
            <a:r>
              <a:rPr lang="en-US" sz="2300" dirty="0" err="1"/>
              <a:t>patrocinador</a:t>
            </a:r>
            <a:r>
              <a:rPr lang="en-US" sz="2300" dirty="0"/>
              <a:t> </a:t>
            </a:r>
            <a:r>
              <a:rPr lang="en-US" sz="2300" dirty="0" err="1"/>
              <a:t>las</a:t>
            </a:r>
            <a:r>
              <a:rPr lang="en-US" sz="2300" dirty="0"/>
              <a:t> </a:t>
            </a:r>
            <a:r>
              <a:rPr lang="en-US" sz="2300" dirty="0" err="1"/>
              <a:t>limitaciones</a:t>
            </a:r>
            <a:r>
              <a:rPr lang="en-US" sz="2300" dirty="0"/>
              <a:t> e </a:t>
            </a:r>
            <a:r>
              <a:rPr lang="en-US" sz="2300" dirty="0" err="1"/>
              <a:t>incertidumbres</a:t>
            </a:r>
            <a:r>
              <a:rPr lang="en-US" sz="2300" dirty="0"/>
              <a:t> </a:t>
            </a:r>
            <a:r>
              <a:rPr lang="en-US" sz="2300" dirty="0" err="1"/>
              <a:t>involucradas</a:t>
            </a:r>
            <a:r>
              <a:rPr lang="en-US" sz="2300" dirty="0" smtClean="0"/>
              <a:t>.</a:t>
            </a:r>
          </a:p>
          <a:p>
            <a:pPr>
              <a:spcBef>
                <a:spcPts val="600"/>
              </a:spcBef>
              <a:spcAft>
                <a:spcPts val="600"/>
              </a:spcAft>
              <a:buClr>
                <a:schemeClr val="tx1"/>
              </a:buClr>
              <a:buFont typeface="Arial" charset="0"/>
              <a:buChar char="•"/>
            </a:pPr>
            <a:r>
              <a:rPr lang="en-US" sz="2300" dirty="0" smtClean="0"/>
              <a:t>Segundo</a:t>
            </a:r>
            <a:r>
              <a:rPr lang="en-US" sz="2300" dirty="0"/>
              <a:t>, </a:t>
            </a:r>
            <a:r>
              <a:rPr lang="en-US" sz="2300" dirty="0" err="1"/>
              <a:t>educar</a:t>
            </a:r>
            <a:r>
              <a:rPr lang="en-US" sz="2300" dirty="0"/>
              <a:t> al </a:t>
            </a:r>
            <a:r>
              <a:rPr lang="en-US" sz="2300" dirty="0" err="1"/>
              <a:t>patrocinador</a:t>
            </a:r>
            <a:r>
              <a:rPr lang="en-US" sz="2300" dirty="0"/>
              <a:t> </a:t>
            </a:r>
            <a:r>
              <a:rPr lang="en-US" sz="2300" dirty="0" err="1"/>
              <a:t>sobre</a:t>
            </a:r>
            <a:r>
              <a:rPr lang="en-US" sz="2300" dirty="0"/>
              <a:t> la </a:t>
            </a:r>
            <a:r>
              <a:rPr lang="en-US" sz="2300" dirty="0" err="1"/>
              <a:t>naturaleza</a:t>
            </a:r>
            <a:r>
              <a:rPr lang="en-US" sz="2300" dirty="0"/>
              <a:t> de la </a:t>
            </a:r>
            <a:r>
              <a:rPr lang="en-US" sz="2300" dirty="0" err="1"/>
              <a:t>empresa</a:t>
            </a:r>
            <a:r>
              <a:rPr lang="en-US" sz="2300" dirty="0"/>
              <a:t> de </a:t>
            </a:r>
            <a:r>
              <a:rPr lang="en-US" sz="2300" dirty="0" err="1"/>
              <a:t>investigación</a:t>
            </a:r>
            <a:r>
              <a:rPr lang="en-US" sz="2300" dirty="0"/>
              <a:t>. </a:t>
            </a:r>
            <a:r>
              <a:rPr lang="en-US" sz="2300" dirty="0" err="1"/>
              <a:t>Céntrese</a:t>
            </a:r>
            <a:r>
              <a:rPr lang="en-US" sz="2300" dirty="0"/>
              <a:t> en </a:t>
            </a:r>
            <a:r>
              <a:rPr lang="en-US" sz="2300" dirty="0" err="1"/>
              <a:t>por</a:t>
            </a:r>
            <a:r>
              <a:rPr lang="en-US" sz="2300" dirty="0"/>
              <a:t> </a:t>
            </a:r>
            <a:r>
              <a:rPr lang="en-US" sz="2300" dirty="0" err="1"/>
              <a:t>qué</a:t>
            </a:r>
            <a:r>
              <a:rPr lang="en-US" sz="2300" dirty="0"/>
              <a:t> le </a:t>
            </a:r>
            <a:r>
              <a:rPr lang="en-US" sz="2300" dirty="0" err="1"/>
              <a:t>conviene</a:t>
            </a:r>
            <a:r>
              <a:rPr lang="en-US" sz="2300" dirty="0"/>
              <a:t> </a:t>
            </a:r>
            <a:r>
              <a:rPr lang="en-US" sz="2300" dirty="0" err="1"/>
              <a:t>seguir</a:t>
            </a:r>
            <a:r>
              <a:rPr lang="en-US" sz="2300" dirty="0"/>
              <a:t> un </a:t>
            </a:r>
            <a:r>
              <a:rPr lang="en-US" sz="2300" dirty="0" err="1"/>
              <a:t>proceso</a:t>
            </a:r>
            <a:r>
              <a:rPr lang="en-US" sz="2300" dirty="0"/>
              <a:t> de </a:t>
            </a:r>
            <a:r>
              <a:rPr lang="en-US" sz="2300" dirty="0" err="1"/>
              <a:t>investigación</a:t>
            </a:r>
            <a:r>
              <a:rPr lang="en-US" sz="2300" dirty="0"/>
              <a:t> y </a:t>
            </a:r>
            <a:r>
              <a:rPr lang="en-US" sz="2300" dirty="0" err="1"/>
              <a:t>desarrollo</a:t>
            </a:r>
            <a:r>
              <a:rPr lang="en-US" sz="2300" dirty="0"/>
              <a:t> </a:t>
            </a:r>
            <a:r>
              <a:rPr lang="en-US" sz="2300" dirty="0" err="1"/>
              <a:t>sistemático</a:t>
            </a:r>
            <a:r>
              <a:rPr lang="en-US" sz="2300" dirty="0"/>
              <a:t>, </a:t>
            </a:r>
            <a:r>
              <a:rPr lang="en-US" sz="2300" dirty="0" err="1"/>
              <a:t>aunque</a:t>
            </a:r>
            <a:r>
              <a:rPr lang="en-US" sz="2300" dirty="0"/>
              <a:t> lento, para </a:t>
            </a:r>
            <a:r>
              <a:rPr lang="en-US" sz="2300" dirty="0" err="1"/>
              <a:t>que</a:t>
            </a:r>
            <a:r>
              <a:rPr lang="en-US" sz="2300" dirty="0"/>
              <a:t> </a:t>
            </a:r>
            <a:r>
              <a:rPr lang="en-US" sz="2300" dirty="0" err="1"/>
              <a:t>las</a:t>
            </a:r>
            <a:r>
              <a:rPr lang="en-US" sz="2300" dirty="0"/>
              <a:t> </a:t>
            </a:r>
            <a:r>
              <a:rPr lang="en-US" sz="2300" dirty="0" err="1"/>
              <a:t>soluciones</a:t>
            </a:r>
            <a:r>
              <a:rPr lang="en-US" sz="2300" dirty="0"/>
              <a:t> </a:t>
            </a:r>
            <a:r>
              <a:rPr lang="en-US" sz="2300" dirty="0" err="1"/>
              <a:t>desarrolladas</a:t>
            </a:r>
            <a:r>
              <a:rPr lang="en-US" sz="2300" dirty="0"/>
              <a:t> </a:t>
            </a:r>
            <a:r>
              <a:rPr lang="en-US" sz="2300" dirty="0" err="1"/>
              <a:t>sean</a:t>
            </a:r>
            <a:r>
              <a:rPr lang="en-US" sz="2300" dirty="0"/>
              <a:t> </a:t>
            </a:r>
            <a:r>
              <a:rPr lang="en-US" sz="2300" dirty="0" err="1"/>
              <a:t>científicamente</a:t>
            </a:r>
            <a:r>
              <a:rPr lang="en-US" sz="2300" dirty="0"/>
              <a:t> </a:t>
            </a:r>
            <a:r>
              <a:rPr lang="en-US" sz="2300" dirty="0" err="1"/>
              <a:t>válidas</a:t>
            </a:r>
            <a:r>
              <a:rPr lang="en-US" sz="2300" dirty="0"/>
              <a:t>, </a:t>
            </a:r>
            <a:r>
              <a:rPr lang="en-US" sz="2300" dirty="0" err="1"/>
              <a:t>sean</a:t>
            </a:r>
            <a:r>
              <a:rPr lang="en-US" sz="2300" dirty="0"/>
              <a:t> </a:t>
            </a:r>
            <a:r>
              <a:rPr lang="en-US" sz="2300" dirty="0" err="1"/>
              <a:t>apropiadas</a:t>
            </a:r>
            <a:r>
              <a:rPr lang="en-US" sz="2300" dirty="0"/>
              <a:t> para el </a:t>
            </a:r>
            <a:r>
              <a:rPr lang="en-US" sz="2300" dirty="0" err="1"/>
              <a:t>problema</a:t>
            </a:r>
            <a:r>
              <a:rPr lang="en-US" sz="2300" dirty="0"/>
              <a:t> en </a:t>
            </a:r>
            <a:r>
              <a:rPr lang="en-US" sz="2300" dirty="0" err="1"/>
              <a:t>cuestión</a:t>
            </a:r>
            <a:r>
              <a:rPr lang="en-US" sz="2300" dirty="0"/>
              <a:t> y </a:t>
            </a:r>
            <a:r>
              <a:rPr lang="en-US" sz="2300" dirty="0" err="1"/>
              <a:t>realmente</a:t>
            </a:r>
            <a:r>
              <a:rPr lang="en-US" sz="2300" dirty="0"/>
              <a:t> </a:t>
            </a:r>
            <a:r>
              <a:rPr lang="en-US" sz="2300" dirty="0" err="1"/>
              <a:t>brinden</a:t>
            </a:r>
            <a:r>
              <a:rPr lang="en-US" sz="2300" dirty="0"/>
              <a:t> </a:t>
            </a:r>
            <a:r>
              <a:rPr lang="en-US" sz="2300" dirty="0" err="1"/>
              <a:t>una</a:t>
            </a:r>
            <a:r>
              <a:rPr lang="en-US" sz="2300" dirty="0"/>
              <a:t> </a:t>
            </a:r>
            <a:r>
              <a:rPr lang="en-US" sz="2300" dirty="0" err="1"/>
              <a:t>solución</a:t>
            </a:r>
            <a:r>
              <a:rPr lang="en-US" sz="2300" dirty="0"/>
              <a:t> </a:t>
            </a:r>
            <a:r>
              <a:rPr lang="en-US" sz="2300" dirty="0" err="1"/>
              <a:t>más</a:t>
            </a:r>
            <a:r>
              <a:rPr lang="en-US" sz="2300" dirty="0"/>
              <a:t> </a:t>
            </a:r>
            <a:r>
              <a:rPr lang="en-US" sz="2300" dirty="0" err="1"/>
              <a:t>ventajosa</a:t>
            </a:r>
            <a:r>
              <a:rPr lang="en-US" sz="2300" dirty="0"/>
              <a:t> para </a:t>
            </a:r>
            <a:r>
              <a:rPr lang="en-US" sz="2300" dirty="0" smtClean="0"/>
              <a:t>el </a:t>
            </a:r>
            <a:r>
              <a:rPr lang="en-US" sz="2300" dirty="0" err="1"/>
              <a:t>problema</a:t>
            </a:r>
            <a:r>
              <a:rPr lang="en-US" sz="2300" dirty="0"/>
              <a:t> </a:t>
            </a:r>
            <a:r>
              <a:rPr lang="en-US" sz="2300" dirty="0" err="1"/>
              <a:t>que</a:t>
            </a:r>
            <a:r>
              <a:rPr lang="en-US" sz="2300" dirty="0"/>
              <a:t> </a:t>
            </a:r>
            <a:r>
              <a:rPr lang="en-US" sz="2300" dirty="0" err="1"/>
              <a:t>hace</a:t>
            </a:r>
            <a:r>
              <a:rPr lang="en-US" sz="2300" dirty="0"/>
              <a:t> la </a:t>
            </a:r>
            <a:r>
              <a:rPr lang="en-US" sz="2300" dirty="0" err="1"/>
              <a:t>tecnología</a:t>
            </a:r>
            <a:r>
              <a:rPr lang="en-US" sz="2300" dirty="0"/>
              <a:t> </a:t>
            </a:r>
            <a:r>
              <a:rPr lang="en-US" sz="2300" dirty="0" err="1"/>
              <a:t>existente</a:t>
            </a:r>
            <a:r>
              <a:rPr lang="en-US" sz="2300" dirty="0"/>
              <a:t>. </a:t>
            </a:r>
            <a:r>
              <a:rPr lang="en-US" sz="2300" dirty="0" err="1"/>
              <a:t>Esto</a:t>
            </a:r>
            <a:r>
              <a:rPr lang="en-US" sz="2300" dirty="0"/>
              <a:t> </a:t>
            </a:r>
            <a:r>
              <a:rPr lang="en-US" sz="2300" dirty="0" err="1"/>
              <a:t>podría</a:t>
            </a:r>
            <a:r>
              <a:rPr lang="en-US" sz="2300" dirty="0"/>
              <a:t> </a:t>
            </a:r>
            <a:r>
              <a:rPr lang="en-US" sz="2300" dirty="0" err="1"/>
              <a:t>implicar</a:t>
            </a:r>
            <a:r>
              <a:rPr lang="en-US" sz="2300" dirty="0"/>
              <a:t> </a:t>
            </a:r>
            <a:r>
              <a:rPr lang="en-US" sz="2300" dirty="0" err="1"/>
              <a:t>llevar</a:t>
            </a:r>
            <a:r>
              <a:rPr lang="en-US" sz="2300" dirty="0"/>
              <a:t> a </a:t>
            </a:r>
            <a:r>
              <a:rPr lang="en-US" sz="2300" dirty="0" err="1"/>
              <a:t>cabo</a:t>
            </a:r>
            <a:r>
              <a:rPr lang="en-US" sz="2300" dirty="0"/>
              <a:t> </a:t>
            </a:r>
            <a:r>
              <a:rPr lang="en-US" sz="2300" dirty="0" err="1"/>
              <a:t>una</a:t>
            </a:r>
            <a:r>
              <a:rPr lang="en-US" sz="2300" dirty="0"/>
              <a:t> </a:t>
            </a:r>
            <a:r>
              <a:rPr lang="en-US" sz="2300" dirty="0" err="1"/>
              <a:t>combinación</a:t>
            </a:r>
            <a:r>
              <a:rPr lang="en-US" sz="2300" dirty="0"/>
              <a:t> de </a:t>
            </a:r>
            <a:r>
              <a:rPr lang="en-US" sz="2300" dirty="0" err="1"/>
              <a:t>actividades</a:t>
            </a:r>
            <a:r>
              <a:rPr lang="en-US" sz="2300" dirty="0"/>
              <a:t> de </a:t>
            </a:r>
            <a:r>
              <a:rPr lang="en-US" sz="2300" dirty="0" err="1"/>
              <a:t>investigación</a:t>
            </a:r>
            <a:r>
              <a:rPr lang="en-US" sz="2300" dirty="0"/>
              <a:t> </a:t>
            </a:r>
            <a:r>
              <a:rPr lang="en-US" sz="2300" dirty="0" err="1"/>
              <a:t>que</a:t>
            </a:r>
            <a:r>
              <a:rPr lang="en-US" sz="2300" dirty="0"/>
              <a:t> van </a:t>
            </a:r>
            <a:r>
              <a:rPr lang="en-US" sz="2300" dirty="0" err="1"/>
              <a:t>desde</a:t>
            </a:r>
            <a:r>
              <a:rPr lang="en-US" sz="2300" dirty="0"/>
              <a:t> la </a:t>
            </a:r>
            <a:r>
              <a:rPr lang="en-US" sz="2300" dirty="0" err="1"/>
              <a:t>investigación</a:t>
            </a:r>
            <a:r>
              <a:rPr lang="en-US" sz="2300" dirty="0"/>
              <a:t> </a:t>
            </a:r>
            <a:r>
              <a:rPr lang="en-US" sz="2300" dirty="0" err="1"/>
              <a:t>básica</a:t>
            </a:r>
            <a:r>
              <a:rPr lang="en-US" sz="2300" dirty="0"/>
              <a:t> </a:t>
            </a:r>
            <a:r>
              <a:rPr lang="en-US" sz="2300" dirty="0" err="1"/>
              <a:t>que</a:t>
            </a:r>
            <a:r>
              <a:rPr lang="en-US" sz="2300" dirty="0"/>
              <a:t> </a:t>
            </a:r>
            <a:r>
              <a:rPr lang="en-US" sz="2300" dirty="0" err="1"/>
              <a:t>puede</a:t>
            </a:r>
            <a:r>
              <a:rPr lang="en-US" sz="2300" dirty="0"/>
              <a:t> </a:t>
            </a:r>
            <a:r>
              <a:rPr lang="en-US" sz="2300" dirty="0" err="1"/>
              <a:t>demorar</a:t>
            </a:r>
            <a:r>
              <a:rPr lang="en-US" sz="2300" dirty="0"/>
              <a:t> de </a:t>
            </a:r>
            <a:r>
              <a:rPr lang="en-US" sz="2300" dirty="0" err="1"/>
              <a:t>tres</a:t>
            </a:r>
            <a:r>
              <a:rPr lang="en-US" sz="2300" dirty="0"/>
              <a:t> a </a:t>
            </a:r>
            <a:r>
              <a:rPr lang="en-US" sz="2300" dirty="0" err="1"/>
              <a:t>cinco</a:t>
            </a:r>
            <a:r>
              <a:rPr lang="en-US" sz="2300" dirty="0"/>
              <a:t> </a:t>
            </a:r>
            <a:r>
              <a:rPr lang="en-US" sz="2300" dirty="0" err="1"/>
              <a:t>años</a:t>
            </a:r>
            <a:r>
              <a:rPr lang="en-US" sz="2300" dirty="0"/>
              <a:t>, hasta la </a:t>
            </a:r>
            <a:r>
              <a:rPr lang="en-US" sz="2300" dirty="0" err="1"/>
              <a:t>investigación</a:t>
            </a:r>
            <a:r>
              <a:rPr lang="en-US" sz="2300" dirty="0"/>
              <a:t> </a:t>
            </a:r>
            <a:r>
              <a:rPr lang="en-US" sz="2300" dirty="0" err="1"/>
              <a:t>aplicada</a:t>
            </a:r>
            <a:r>
              <a:rPr lang="en-US" sz="2300" dirty="0"/>
              <a:t> </a:t>
            </a:r>
            <a:r>
              <a:rPr lang="en-US" sz="2300" dirty="0" err="1"/>
              <a:t>que</a:t>
            </a:r>
            <a:r>
              <a:rPr lang="en-US" sz="2300" dirty="0"/>
              <a:t> </a:t>
            </a:r>
            <a:r>
              <a:rPr lang="en-US" sz="2300" dirty="0" err="1"/>
              <a:t>podría</a:t>
            </a:r>
            <a:r>
              <a:rPr lang="en-US" sz="2300" dirty="0"/>
              <a:t> </a:t>
            </a:r>
            <a:r>
              <a:rPr lang="en-US" sz="2300" dirty="0" err="1"/>
              <a:t>brindar</a:t>
            </a:r>
            <a:r>
              <a:rPr lang="en-US" sz="2300" dirty="0"/>
              <a:t> </a:t>
            </a:r>
            <a:r>
              <a:rPr lang="en-US" sz="2300" dirty="0" err="1"/>
              <a:t>algunas</a:t>
            </a:r>
            <a:r>
              <a:rPr lang="en-US" sz="2300" dirty="0"/>
              <a:t> </a:t>
            </a:r>
            <a:r>
              <a:rPr lang="en-US" sz="2300" dirty="0" err="1"/>
              <a:t>soluciones</a:t>
            </a:r>
            <a:r>
              <a:rPr lang="en-US" sz="2300" dirty="0"/>
              <a:t> en </a:t>
            </a:r>
            <a:r>
              <a:rPr lang="en-US" sz="2300" dirty="0" err="1"/>
              <a:t>uno</a:t>
            </a:r>
            <a:r>
              <a:rPr lang="en-US" sz="2300" dirty="0"/>
              <a:t> o dos </a:t>
            </a:r>
            <a:r>
              <a:rPr lang="en-US" sz="2300" dirty="0" err="1"/>
              <a:t>años</a:t>
            </a:r>
            <a:r>
              <a:rPr lang="en-US" sz="2300" dirty="0"/>
              <a:t>.</a:t>
            </a:r>
            <a:endParaRPr lang="en-US" sz="2300" b="1" dirty="0"/>
          </a:p>
        </p:txBody>
      </p:sp>
    </p:spTree>
    <p:extLst>
      <p:ext uri="{BB962C8B-B14F-4D97-AF65-F5344CB8AC3E}">
        <p14:creationId xmlns:p14="http://schemas.microsoft.com/office/powerpoint/2010/main" val="197505556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3</a:t>
            </a:fld>
            <a:endParaRPr lang="es-ES_tradnl" sz="1600" dirty="0"/>
          </a:p>
        </p:txBody>
      </p:sp>
      <p:sp>
        <p:nvSpPr>
          <p:cNvPr id="3" name="Marcador de contenido 5"/>
          <p:cNvSpPr txBox="1">
            <a:spLocks/>
          </p:cNvSpPr>
          <p:nvPr/>
        </p:nvSpPr>
        <p:spPr>
          <a:xfrm>
            <a:off x="269316" y="4283240"/>
            <a:ext cx="11502189" cy="194198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Quiero dedicarme a la academia (</a:t>
            </a:r>
            <a:r>
              <a:rPr lang="es-ES_tradnl" sz="2800" dirty="0" err="1" smtClean="0"/>
              <a:t>investigaci</a:t>
            </a:r>
            <a:r>
              <a:rPr lang="es-ES" sz="2800" dirty="0" err="1" smtClean="0"/>
              <a:t>ón</a:t>
            </a:r>
            <a:r>
              <a:rPr lang="es-ES" sz="2800" dirty="0" smtClean="0"/>
              <a:t> y/o docencia</a:t>
            </a:r>
            <a:r>
              <a:rPr lang="es-ES_tradnl" sz="2800" dirty="0" smtClean="0"/>
              <a:t>)?</a:t>
            </a:r>
          </a:p>
          <a:p>
            <a:r>
              <a:rPr lang="es-ES_tradnl" sz="2800" dirty="0" smtClean="0"/>
              <a:t>2. Soy empresario/emprendedor, en un futuro </a:t>
            </a:r>
            <a:r>
              <a:rPr lang="es-ES_tradnl" sz="2800" dirty="0" err="1" smtClean="0"/>
              <a:t>tendr</a:t>
            </a:r>
            <a:r>
              <a:rPr lang="es-ES" sz="2800" dirty="0" smtClean="0"/>
              <a:t>é mi empresa</a:t>
            </a:r>
          </a:p>
          <a:p>
            <a:r>
              <a:rPr lang="es-ES" sz="2800" dirty="0" smtClean="0"/>
              <a:t>3. Trabajo en una organización (pública/privada) y quiero crecer y mejorar mi perfil profesional</a:t>
            </a:r>
            <a:endParaRPr lang="es-ES_tradnl" sz="2800" dirty="0" smtClean="0"/>
          </a:p>
        </p:txBody>
      </p:sp>
      <p:sp>
        <p:nvSpPr>
          <p:cNvPr id="6" name="Título 1"/>
          <p:cNvSpPr txBox="1">
            <a:spLocks/>
          </p:cNvSpPr>
          <p:nvPr/>
        </p:nvSpPr>
        <p:spPr>
          <a:xfrm>
            <a:off x="1034716" y="577517"/>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736496"/>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360878"/>
            <a:ext cx="3657600" cy="2797156"/>
          </a:xfrm>
          <a:prstGeom prst="rect">
            <a:avLst/>
          </a:prstGeom>
        </p:spPr>
      </p:pic>
      <p:pic>
        <p:nvPicPr>
          <p:cNvPr id="14" name="Imagen 13"/>
          <p:cNvPicPr>
            <a:picLocks noChangeAspect="1"/>
          </p:cNvPicPr>
          <p:nvPr/>
        </p:nvPicPr>
        <p:blipFill>
          <a:blip r:embed="rId5"/>
          <a:stretch>
            <a:fillRect/>
          </a:stretch>
        </p:blipFill>
        <p:spPr>
          <a:xfrm>
            <a:off x="7967667" y="1736497"/>
            <a:ext cx="3856033" cy="1950262"/>
          </a:xfrm>
          <a:prstGeom prst="rect">
            <a:avLst/>
          </a:prstGeom>
        </p:spPr>
      </p:pic>
    </p:spTree>
    <p:extLst>
      <p:ext uri="{BB962C8B-B14F-4D97-AF65-F5344CB8AC3E}">
        <p14:creationId xmlns:p14="http://schemas.microsoft.com/office/powerpoint/2010/main" val="18607199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endParaRPr lang="en-US" sz="4000" dirty="0"/>
          </a:p>
        </p:txBody>
      </p:sp>
      <p:sp>
        <p:nvSpPr>
          <p:cNvPr id="5" name="Marcador de contenido 3"/>
          <p:cNvSpPr txBox="1">
            <a:spLocks/>
          </p:cNvSpPr>
          <p:nvPr/>
        </p:nvSpPr>
        <p:spPr>
          <a:xfrm>
            <a:off x="770400" y="1343056"/>
            <a:ext cx="1065960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Lo </a:t>
            </a:r>
            <a:r>
              <a:rPr lang="en-US" sz="2300" dirty="0" err="1"/>
              <a:t>que</a:t>
            </a:r>
            <a:r>
              <a:rPr lang="en-US" sz="2300" dirty="0"/>
              <a:t> </a:t>
            </a:r>
            <a:r>
              <a:rPr lang="en-US" sz="2300" dirty="0" err="1"/>
              <a:t>investigar</a:t>
            </a:r>
            <a:r>
              <a:rPr lang="en-US" sz="2300" dirty="0"/>
              <a:t> </a:t>
            </a:r>
            <a:r>
              <a:rPr lang="en-US" sz="2300" dirty="0" err="1"/>
              <a:t>también</a:t>
            </a:r>
            <a:r>
              <a:rPr lang="en-US" sz="2300" dirty="0"/>
              <a:t> se </a:t>
            </a:r>
            <a:r>
              <a:rPr lang="en-US" sz="2300" dirty="0" err="1"/>
              <a:t>ve</a:t>
            </a:r>
            <a:r>
              <a:rPr lang="en-US" sz="2300" dirty="0"/>
              <a:t> </a:t>
            </a:r>
            <a:r>
              <a:rPr lang="en-US" sz="2300" dirty="0" err="1"/>
              <a:t>afectado</a:t>
            </a:r>
            <a:r>
              <a:rPr lang="en-US" sz="2300" dirty="0"/>
              <a:t> </a:t>
            </a:r>
            <a:r>
              <a:rPr lang="en-US" sz="2300" dirty="0" err="1"/>
              <a:t>por</a:t>
            </a:r>
            <a:r>
              <a:rPr lang="en-US" sz="2300" dirty="0"/>
              <a:t> lo </a:t>
            </a:r>
            <a:r>
              <a:rPr lang="en-US" sz="2300" dirty="0" err="1"/>
              <a:t>que</a:t>
            </a:r>
            <a:r>
              <a:rPr lang="en-US" sz="2300" dirty="0"/>
              <a:t> </a:t>
            </a:r>
            <a:r>
              <a:rPr lang="en-US" sz="2300" dirty="0" err="1"/>
              <a:t>hacen</a:t>
            </a:r>
            <a:r>
              <a:rPr lang="en-US" sz="2300" dirty="0"/>
              <a:t> </a:t>
            </a:r>
            <a:r>
              <a:rPr lang="en-US" sz="2300" dirty="0" err="1"/>
              <a:t>nuestros</a:t>
            </a:r>
            <a:r>
              <a:rPr lang="en-US" sz="2300" dirty="0"/>
              <a:t> </a:t>
            </a:r>
            <a:r>
              <a:rPr lang="en-US" sz="2300" dirty="0" err="1"/>
              <a:t>adversarios</a:t>
            </a:r>
            <a:r>
              <a:rPr lang="en-US" sz="2300" dirty="0"/>
              <a:t> o </a:t>
            </a:r>
            <a:r>
              <a:rPr lang="en-US" sz="2300" dirty="0" err="1"/>
              <a:t>competidores</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Algunas</a:t>
            </a:r>
            <a:r>
              <a:rPr lang="en-US" sz="2300" dirty="0" smtClean="0"/>
              <a:t> </a:t>
            </a:r>
            <a:r>
              <a:rPr lang="en-US" sz="2300" dirty="0" err="1"/>
              <a:t>agencias</a:t>
            </a:r>
            <a:r>
              <a:rPr lang="en-US" sz="2300" dirty="0"/>
              <a:t> </a:t>
            </a:r>
            <a:r>
              <a:rPr lang="en-US" sz="2300" dirty="0" err="1"/>
              <a:t>gubernamentales</a:t>
            </a:r>
            <a:r>
              <a:rPr lang="en-US" sz="2300" dirty="0"/>
              <a:t> (</a:t>
            </a:r>
            <a:r>
              <a:rPr lang="en-US" sz="2300" dirty="0" err="1"/>
              <a:t>por</a:t>
            </a:r>
            <a:r>
              <a:rPr lang="en-US" sz="2300" dirty="0"/>
              <a:t> </a:t>
            </a:r>
            <a:r>
              <a:rPr lang="en-US" sz="2300" dirty="0" err="1"/>
              <a:t>ejemplo</a:t>
            </a:r>
            <a:r>
              <a:rPr lang="en-US" sz="2300" dirty="0"/>
              <a:t>, el </a:t>
            </a:r>
            <a:r>
              <a:rPr lang="en-US" sz="2300" dirty="0" err="1"/>
              <a:t>Departamento</a:t>
            </a:r>
            <a:r>
              <a:rPr lang="en-US" sz="2300" dirty="0"/>
              <a:t> de </a:t>
            </a:r>
            <a:r>
              <a:rPr lang="en-US" sz="2300" dirty="0" err="1"/>
              <a:t>Defensa</a:t>
            </a:r>
            <a:r>
              <a:rPr lang="en-US" sz="2300" dirty="0"/>
              <a:t>) y </a:t>
            </a:r>
            <a:r>
              <a:rPr lang="en-US" sz="2300" dirty="0" err="1"/>
              <a:t>algunas</a:t>
            </a:r>
            <a:r>
              <a:rPr lang="en-US" sz="2300" dirty="0"/>
              <a:t> </a:t>
            </a:r>
            <a:r>
              <a:rPr lang="en-US" sz="2300" dirty="0" err="1"/>
              <a:t>industrias</a:t>
            </a:r>
            <a:r>
              <a:rPr lang="en-US" sz="2300" dirty="0"/>
              <a:t> (</a:t>
            </a:r>
            <a:r>
              <a:rPr lang="en-US" sz="2300" dirty="0" err="1"/>
              <a:t>por</a:t>
            </a:r>
            <a:r>
              <a:rPr lang="en-US" sz="2300" dirty="0"/>
              <a:t> </a:t>
            </a:r>
            <a:r>
              <a:rPr lang="en-US" sz="2300" dirty="0" err="1"/>
              <a:t>ejemplo</a:t>
            </a:r>
            <a:r>
              <a:rPr lang="en-US" sz="2300" dirty="0"/>
              <a:t>, </a:t>
            </a:r>
            <a:r>
              <a:rPr lang="en-US" sz="2300" dirty="0" err="1"/>
              <a:t>alta</a:t>
            </a:r>
            <a:r>
              <a:rPr lang="en-US" sz="2300" dirty="0"/>
              <a:t> </a:t>
            </a:r>
            <a:r>
              <a:rPr lang="en-US" sz="2300" dirty="0" err="1"/>
              <a:t>tecnología</a:t>
            </a:r>
            <a:r>
              <a:rPr lang="en-US" sz="2300" dirty="0"/>
              <a:t>) a menudo </a:t>
            </a:r>
            <a:r>
              <a:rPr lang="en-US" sz="2300" dirty="0" err="1"/>
              <a:t>están</a:t>
            </a:r>
            <a:r>
              <a:rPr lang="en-US" sz="2300" dirty="0"/>
              <a:t> </a:t>
            </a:r>
            <a:r>
              <a:rPr lang="en-US" sz="2300" dirty="0" err="1"/>
              <a:t>preocupadas</a:t>
            </a:r>
            <a:r>
              <a:rPr lang="en-US" sz="2300" dirty="0"/>
              <a:t> </a:t>
            </a:r>
            <a:r>
              <a:rPr lang="en-US" sz="2300" dirty="0" err="1"/>
              <a:t>por</a:t>
            </a:r>
            <a:r>
              <a:rPr lang="en-US" sz="2300" dirty="0"/>
              <a:t> </a:t>
            </a:r>
            <a:r>
              <a:rPr lang="en-US" sz="2300" dirty="0" err="1"/>
              <a:t>ser</a:t>
            </a:r>
            <a:r>
              <a:rPr lang="en-US" sz="2300" dirty="0"/>
              <a:t> </a:t>
            </a:r>
            <a:r>
              <a:rPr lang="en-US" sz="2300" dirty="0" err="1"/>
              <a:t>sorprendidas</a:t>
            </a:r>
            <a:r>
              <a:rPr lang="en-US" sz="2300" dirty="0"/>
              <a:t> </a:t>
            </a:r>
            <a:r>
              <a:rPr lang="en-US" sz="2300" dirty="0" err="1"/>
              <a:t>por</a:t>
            </a:r>
            <a:r>
              <a:rPr lang="en-US" sz="2300" dirty="0"/>
              <a:t> un </a:t>
            </a:r>
            <a:r>
              <a:rPr lang="en-US" sz="2300" dirty="0" err="1"/>
              <a:t>desarrollo</a:t>
            </a:r>
            <a:r>
              <a:rPr lang="en-US" sz="2300" dirty="0"/>
              <a:t> </a:t>
            </a:r>
            <a:r>
              <a:rPr lang="en-US" sz="2300" dirty="0" err="1"/>
              <a:t>tecnológico</a:t>
            </a:r>
            <a:r>
              <a:rPr lang="en-US" sz="2300" dirty="0"/>
              <a:t> </a:t>
            </a:r>
            <a:r>
              <a:rPr lang="en-US" sz="2300" dirty="0" err="1"/>
              <a:t>por</a:t>
            </a:r>
            <a:r>
              <a:rPr lang="en-US" sz="2300" dirty="0"/>
              <a:t> un </a:t>
            </a:r>
            <a:r>
              <a:rPr lang="en-US" sz="2300" dirty="0" err="1"/>
              <a:t>adversario</a:t>
            </a:r>
            <a:r>
              <a:rPr lang="en-US" sz="2300" dirty="0"/>
              <a:t> o </a:t>
            </a:r>
            <a:r>
              <a:rPr lang="en-US" sz="2300" dirty="0" err="1"/>
              <a:t>competidor</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Esto</a:t>
            </a:r>
            <a:r>
              <a:rPr lang="en-US" sz="2300" dirty="0" smtClean="0"/>
              <a:t> </a:t>
            </a:r>
            <a:r>
              <a:rPr lang="en-US" sz="2300" dirty="0" err="1"/>
              <a:t>es</a:t>
            </a:r>
            <a:r>
              <a:rPr lang="en-US" sz="2300" dirty="0"/>
              <a:t> </a:t>
            </a:r>
            <a:r>
              <a:rPr lang="en-US" sz="2300" dirty="0" err="1"/>
              <a:t>simplemente</a:t>
            </a:r>
            <a:r>
              <a:rPr lang="en-US" sz="2300" dirty="0"/>
              <a:t> </a:t>
            </a:r>
            <a:r>
              <a:rPr lang="en-US" sz="2300" dirty="0" err="1"/>
              <a:t>porque</a:t>
            </a:r>
            <a:r>
              <a:rPr lang="en-US" sz="2300" dirty="0"/>
              <a:t> la </a:t>
            </a:r>
            <a:r>
              <a:rPr lang="en-US" sz="2300" dirty="0" err="1"/>
              <a:t>recompensa</a:t>
            </a:r>
            <a:r>
              <a:rPr lang="en-US" sz="2300" dirty="0"/>
              <a:t> o la </a:t>
            </a:r>
            <a:r>
              <a:rPr lang="en-US" sz="2300" dirty="0" err="1"/>
              <a:t>eficacia</a:t>
            </a:r>
            <a:r>
              <a:rPr lang="en-US" sz="2300" dirty="0"/>
              <a:t> del </a:t>
            </a:r>
            <a:r>
              <a:rPr lang="en-US" sz="2300" dirty="0" err="1"/>
              <a:t>establecimiento</a:t>
            </a:r>
            <a:r>
              <a:rPr lang="en-US" sz="2300" dirty="0"/>
              <a:t> de </a:t>
            </a:r>
            <a:r>
              <a:rPr lang="en-US" sz="2300" dirty="0" err="1"/>
              <a:t>defensa</a:t>
            </a:r>
            <a:r>
              <a:rPr lang="en-US" sz="2300" dirty="0"/>
              <a:t> de </a:t>
            </a:r>
            <a:r>
              <a:rPr lang="en-US" sz="2300" dirty="0" err="1"/>
              <a:t>una</a:t>
            </a:r>
            <a:r>
              <a:rPr lang="en-US" sz="2300" dirty="0"/>
              <a:t> </a:t>
            </a:r>
            <a:r>
              <a:rPr lang="en-US" sz="2300" dirty="0" err="1"/>
              <a:t>nación</a:t>
            </a:r>
            <a:r>
              <a:rPr lang="en-US" sz="2300" dirty="0"/>
              <a:t>, o la </a:t>
            </a:r>
            <a:r>
              <a:rPr lang="en-US" sz="2300" dirty="0" err="1"/>
              <a:t>rentabilidad</a:t>
            </a:r>
            <a:r>
              <a:rPr lang="en-US" sz="2300" dirty="0"/>
              <a:t> de </a:t>
            </a:r>
            <a:r>
              <a:rPr lang="en-US" sz="2300" dirty="0" err="1"/>
              <a:t>una</a:t>
            </a:r>
            <a:r>
              <a:rPr lang="en-US" sz="2300" dirty="0"/>
              <a:t> </a:t>
            </a:r>
            <a:r>
              <a:rPr lang="en-US" sz="2300" dirty="0" err="1"/>
              <a:t>industria</a:t>
            </a:r>
            <a:r>
              <a:rPr lang="en-US" sz="2300" dirty="0"/>
              <a:t>, </a:t>
            </a:r>
            <a:r>
              <a:rPr lang="en-US" sz="2300" dirty="0" err="1"/>
              <a:t>depende</a:t>
            </a:r>
            <a:r>
              <a:rPr lang="en-US" sz="2300" dirty="0"/>
              <a:t> de </a:t>
            </a:r>
            <a:r>
              <a:rPr lang="en-US" sz="2300" dirty="0" err="1"/>
              <a:t>sus</a:t>
            </a:r>
            <a:r>
              <a:rPr lang="en-US" sz="2300" dirty="0"/>
              <a:t> </a:t>
            </a:r>
            <a:r>
              <a:rPr lang="en-US" sz="2300" dirty="0" err="1"/>
              <a:t>propias</a:t>
            </a:r>
            <a:r>
              <a:rPr lang="en-US" sz="2300" dirty="0"/>
              <a:t> </a:t>
            </a:r>
            <a:r>
              <a:rPr lang="en-US" sz="2300" dirty="0" err="1"/>
              <a:t>capacidades</a:t>
            </a:r>
            <a:r>
              <a:rPr lang="en-US" sz="2300" dirty="0"/>
              <a:t> y </a:t>
            </a:r>
            <a:r>
              <a:rPr lang="en-US" sz="2300" dirty="0" err="1"/>
              <a:t>también</a:t>
            </a:r>
            <a:r>
              <a:rPr lang="en-US" sz="2300" dirty="0"/>
              <a:t> de </a:t>
            </a:r>
            <a:r>
              <a:rPr lang="en-US" sz="2300" dirty="0" err="1"/>
              <a:t>las</a:t>
            </a:r>
            <a:r>
              <a:rPr lang="en-US" sz="2300" dirty="0"/>
              <a:t> </a:t>
            </a:r>
            <a:r>
              <a:rPr lang="en-US" sz="2300" dirty="0" err="1"/>
              <a:t>capacidades</a:t>
            </a:r>
            <a:r>
              <a:rPr lang="en-US" sz="2300" dirty="0"/>
              <a:t> de </a:t>
            </a:r>
            <a:r>
              <a:rPr lang="en-US" sz="2300" dirty="0" err="1"/>
              <a:t>sus</a:t>
            </a:r>
            <a:r>
              <a:rPr lang="en-US" sz="2300" dirty="0"/>
              <a:t> </a:t>
            </a:r>
            <a:r>
              <a:rPr lang="en-US" sz="2300" dirty="0" err="1"/>
              <a:t>adversarios</a:t>
            </a:r>
            <a:r>
              <a:rPr lang="en-US" sz="2300" dirty="0"/>
              <a:t> o </a:t>
            </a:r>
            <a:r>
              <a:rPr lang="en-US" sz="2300" dirty="0" err="1"/>
              <a:t>competidores</a:t>
            </a:r>
            <a:r>
              <a:rPr lang="en-US" sz="2300" dirty="0"/>
              <a:t>. </a:t>
            </a:r>
            <a:endParaRPr lang="en-US" sz="2300" dirty="0" smtClean="0"/>
          </a:p>
          <a:p>
            <a:pPr>
              <a:spcBef>
                <a:spcPts val="600"/>
              </a:spcBef>
              <a:spcAft>
                <a:spcPts val="600"/>
              </a:spcAft>
              <a:buClr>
                <a:schemeClr val="tx1"/>
              </a:buClr>
              <a:buFont typeface="Arial" charset="0"/>
              <a:buChar char="•"/>
            </a:pPr>
            <a:r>
              <a:rPr lang="en-US" sz="2300" dirty="0" smtClean="0"/>
              <a:t>Los </a:t>
            </a:r>
            <a:r>
              <a:rPr lang="en-US" sz="2300" dirty="0" err="1"/>
              <a:t>nuevos</a:t>
            </a:r>
            <a:r>
              <a:rPr lang="en-US" sz="2300" dirty="0"/>
              <a:t> </a:t>
            </a:r>
            <a:r>
              <a:rPr lang="en-US" sz="2300" dirty="0" err="1"/>
              <a:t>desarrollos</a:t>
            </a:r>
            <a:r>
              <a:rPr lang="en-US" sz="2300" dirty="0"/>
              <a:t> </a:t>
            </a:r>
            <a:r>
              <a:rPr lang="en-US" sz="2300" dirty="0" err="1"/>
              <a:t>tecnológicos</a:t>
            </a:r>
            <a:r>
              <a:rPr lang="en-US" sz="2300" dirty="0"/>
              <a:t> de un </a:t>
            </a:r>
            <a:r>
              <a:rPr lang="en-US" sz="2300" dirty="0" err="1"/>
              <a:t>adversario</a:t>
            </a:r>
            <a:r>
              <a:rPr lang="en-US" sz="2300" dirty="0"/>
              <a:t> o un </a:t>
            </a:r>
            <a:r>
              <a:rPr lang="en-US" sz="2300" dirty="0" err="1"/>
              <a:t>competidor</a:t>
            </a:r>
            <a:r>
              <a:rPr lang="en-US" sz="2300" dirty="0"/>
              <a:t> </a:t>
            </a:r>
            <a:r>
              <a:rPr lang="en-US" sz="2300" dirty="0" err="1"/>
              <a:t>pueden</a:t>
            </a:r>
            <a:r>
              <a:rPr lang="en-US" sz="2300" dirty="0"/>
              <a:t> </a:t>
            </a:r>
            <a:r>
              <a:rPr lang="en-US" sz="2300" dirty="0" err="1"/>
              <a:t>tener</a:t>
            </a:r>
            <a:r>
              <a:rPr lang="en-US" sz="2300" dirty="0"/>
              <a:t> un </a:t>
            </a:r>
            <a:r>
              <a:rPr lang="en-US" sz="2300" dirty="0" err="1"/>
              <a:t>efecto</a:t>
            </a:r>
            <a:r>
              <a:rPr lang="en-US" sz="2300" dirty="0"/>
              <a:t> </a:t>
            </a:r>
            <a:r>
              <a:rPr lang="en-US" sz="2300" dirty="0" err="1"/>
              <a:t>profundo</a:t>
            </a:r>
            <a:r>
              <a:rPr lang="en-US" sz="2300" dirty="0"/>
              <a:t> en la </a:t>
            </a:r>
            <a:r>
              <a:rPr lang="en-US" sz="2300" dirty="0" err="1"/>
              <a:t>seguridad</a:t>
            </a:r>
            <a:r>
              <a:rPr lang="en-US" sz="2300" dirty="0"/>
              <a:t> de </a:t>
            </a:r>
            <a:r>
              <a:rPr lang="en-US" sz="2300" dirty="0" err="1"/>
              <a:t>una</a:t>
            </a:r>
            <a:r>
              <a:rPr lang="en-US" sz="2300" dirty="0"/>
              <a:t> </a:t>
            </a:r>
            <a:r>
              <a:rPr lang="en-US" sz="2300" dirty="0" err="1"/>
              <a:t>nación</a:t>
            </a:r>
            <a:r>
              <a:rPr lang="en-US" sz="2300" dirty="0"/>
              <a:t> y en el </a:t>
            </a:r>
            <a:r>
              <a:rPr lang="en-US" sz="2300" dirty="0" err="1"/>
              <a:t>éxito</a:t>
            </a:r>
            <a:r>
              <a:rPr lang="en-US" sz="2300" dirty="0"/>
              <a:t> </a:t>
            </a:r>
            <a:r>
              <a:rPr lang="en-US" sz="2300" dirty="0" err="1"/>
              <a:t>competitivo</a:t>
            </a:r>
            <a:r>
              <a:rPr lang="en-US" sz="2300" dirty="0"/>
              <a:t> de </a:t>
            </a:r>
            <a:r>
              <a:rPr lang="en-US" sz="2300" dirty="0" err="1"/>
              <a:t>una</a:t>
            </a:r>
            <a:r>
              <a:rPr lang="en-US" sz="2300" dirty="0"/>
              <a:t> </a:t>
            </a:r>
            <a:r>
              <a:rPr lang="en-US" sz="2300" dirty="0" err="1"/>
              <a:t>empresa</a:t>
            </a:r>
            <a:r>
              <a:rPr lang="en-US" sz="2300" dirty="0"/>
              <a:t>.</a:t>
            </a:r>
            <a:endParaRPr lang="en-US" sz="2300" b="1" dirty="0"/>
          </a:p>
        </p:txBody>
      </p:sp>
    </p:spTree>
    <p:extLst>
      <p:ext uri="{BB962C8B-B14F-4D97-AF65-F5344CB8AC3E}">
        <p14:creationId xmlns:p14="http://schemas.microsoft.com/office/powerpoint/2010/main" val="1407015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err="1"/>
              <a:t>Otras</a:t>
            </a:r>
            <a:r>
              <a:rPr lang="en-US" sz="2300" dirty="0"/>
              <a:t> </a:t>
            </a:r>
            <a:r>
              <a:rPr lang="en-US" sz="2300" dirty="0" err="1"/>
              <a:t>preguntas</a:t>
            </a:r>
            <a:r>
              <a:rPr lang="en-US" sz="2300" dirty="0"/>
              <a:t> y </a:t>
            </a:r>
            <a:r>
              <a:rPr lang="en-US" sz="2300" dirty="0" err="1"/>
              <a:t>problemas</a:t>
            </a:r>
            <a:r>
              <a:rPr lang="en-US" sz="2300" dirty="0"/>
              <a:t> </a:t>
            </a:r>
            <a:r>
              <a:rPr lang="en-US" sz="2300" dirty="0" err="1"/>
              <a:t>relacionados</a:t>
            </a:r>
            <a:r>
              <a:rPr lang="en-US" sz="2300" dirty="0"/>
              <a:t> con el </a:t>
            </a:r>
            <a:r>
              <a:rPr lang="en-US" sz="2300" dirty="0" err="1"/>
              <a:t>tema</a:t>
            </a:r>
            <a:r>
              <a:rPr lang="en-US" sz="2300" dirty="0"/>
              <a:t> de </a:t>
            </a:r>
            <a:r>
              <a:rPr lang="en-US" sz="2300" dirty="0" err="1"/>
              <a:t>qué</a:t>
            </a:r>
            <a:r>
              <a:rPr lang="en-US" sz="2300" dirty="0"/>
              <a:t> </a:t>
            </a:r>
            <a:r>
              <a:rPr lang="en-US" sz="2300" dirty="0" err="1"/>
              <a:t>investigar</a:t>
            </a:r>
            <a:r>
              <a:rPr lang="en-US" sz="2300" dirty="0"/>
              <a:t> a menudo </a:t>
            </a:r>
            <a:r>
              <a:rPr lang="en-US" sz="2300" dirty="0" err="1"/>
              <a:t>incluyen</a:t>
            </a:r>
            <a:r>
              <a:rPr lang="en-US" sz="2300" dirty="0"/>
              <a:t> lo </a:t>
            </a:r>
            <a:r>
              <a:rPr lang="en-US" sz="2300" dirty="0" err="1"/>
              <a:t>siguiente</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deben</a:t>
            </a:r>
            <a:r>
              <a:rPr lang="en-US" sz="2300" dirty="0"/>
              <a:t> </a:t>
            </a:r>
            <a:r>
              <a:rPr lang="en-US" sz="2300" dirty="0" err="1"/>
              <a:t>considerar</a:t>
            </a:r>
            <a:r>
              <a:rPr lang="en-US" sz="2300" dirty="0"/>
              <a:t> </a:t>
            </a:r>
            <a:r>
              <a:rPr lang="en-US" sz="2300" dirty="0" err="1"/>
              <a:t>las</a:t>
            </a:r>
            <a:r>
              <a:rPr lang="en-US" sz="2300" dirty="0"/>
              <a:t> </a:t>
            </a:r>
            <a:r>
              <a:rPr lang="en-US" sz="2300" dirty="0" err="1"/>
              <a:t>necesidades</a:t>
            </a:r>
            <a:r>
              <a:rPr lang="en-US" sz="2300" dirty="0"/>
              <a:t> del </a:t>
            </a:r>
            <a:r>
              <a:rPr lang="en-US" sz="2300" dirty="0" err="1"/>
              <a:t>usuario</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Quiénes</a:t>
            </a:r>
            <a:r>
              <a:rPr lang="en-US" sz="2300" dirty="0"/>
              <a:t> son los </a:t>
            </a:r>
            <a:r>
              <a:rPr lang="en-US" sz="2300" dirty="0" err="1"/>
              <a:t>usuarios</a:t>
            </a:r>
            <a:r>
              <a:rPr lang="en-US" sz="2300" dirty="0"/>
              <a:t> </a:t>
            </a:r>
            <a:r>
              <a:rPr lang="en-US" sz="2300" dirty="0" err="1"/>
              <a:t>reales</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a:t>
            </a:r>
            <a:r>
              <a:rPr lang="en-US" sz="2300" dirty="0"/>
              <a:t> </a:t>
            </a:r>
            <a:r>
              <a:rPr lang="en-US" sz="2300" dirty="0" err="1"/>
              <a:t>formular</a:t>
            </a:r>
            <a:r>
              <a:rPr lang="en-US" sz="2300" dirty="0"/>
              <a:t> un </a:t>
            </a:r>
            <a:r>
              <a:rPr lang="en-US" sz="2300" dirty="0" err="1"/>
              <a:t>programa</a:t>
            </a:r>
            <a:r>
              <a:rPr lang="en-US" sz="2300" dirty="0"/>
              <a:t> de </a:t>
            </a:r>
            <a:r>
              <a:rPr lang="en-US" sz="2300" dirty="0" err="1"/>
              <a:t>investigación</a:t>
            </a:r>
            <a:r>
              <a:rPr lang="en-US" sz="2300" dirty="0"/>
              <a:t> integral y </a:t>
            </a:r>
            <a:r>
              <a:rPr lang="en-US" sz="2300" dirty="0" err="1"/>
              <a:t>receptivo</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deben</a:t>
            </a:r>
            <a:r>
              <a:rPr lang="en-US" sz="2300" dirty="0"/>
              <a:t> </a:t>
            </a:r>
            <a:r>
              <a:rPr lang="en-US" sz="2300" dirty="0" err="1"/>
              <a:t>hacer</a:t>
            </a:r>
            <a:r>
              <a:rPr lang="en-US" sz="2300" dirty="0"/>
              <a:t> los </a:t>
            </a:r>
            <a:r>
              <a:rPr lang="en-US" sz="2300" dirty="0" err="1"/>
              <a:t>intercambios</a:t>
            </a:r>
            <a:r>
              <a:rPr lang="en-US" sz="2300" dirty="0"/>
              <a:t> entre </a:t>
            </a:r>
            <a:r>
              <a:rPr lang="en-US" sz="2300" dirty="0" err="1"/>
              <a:t>las</a:t>
            </a:r>
            <a:r>
              <a:rPr lang="en-US" sz="2300" dirty="0"/>
              <a:t> </a:t>
            </a:r>
            <a:r>
              <a:rPr lang="en-US" sz="2300" dirty="0" err="1"/>
              <a:t>necesidades</a:t>
            </a:r>
            <a:r>
              <a:rPr lang="en-US" sz="2300" dirty="0"/>
              <a:t> de </a:t>
            </a:r>
            <a:r>
              <a:rPr lang="en-US" sz="2300" dirty="0" err="1"/>
              <a:t>investigación</a:t>
            </a:r>
            <a:r>
              <a:rPr lang="en-US" sz="2300" dirty="0"/>
              <a:t> a largo </a:t>
            </a:r>
            <a:r>
              <a:rPr lang="en-US" sz="2300" dirty="0" err="1"/>
              <a:t>plazo</a:t>
            </a:r>
            <a:r>
              <a:rPr lang="en-US" sz="2300" dirty="0"/>
              <a:t> y los </a:t>
            </a:r>
            <a:r>
              <a:rPr lang="en-US" sz="2300" dirty="0" err="1"/>
              <a:t>requisitos</a:t>
            </a:r>
            <a:r>
              <a:rPr lang="en-US" sz="2300" dirty="0"/>
              <a:t> </a:t>
            </a:r>
            <a:r>
              <a:rPr lang="en-US" sz="2300" dirty="0" err="1"/>
              <a:t>inmediatos</a:t>
            </a:r>
            <a:r>
              <a:rPr lang="en-US" sz="2300" dirty="0"/>
              <a:t> o de </a:t>
            </a:r>
            <a:r>
              <a:rPr lang="en-US" sz="2300" dirty="0" err="1"/>
              <a:t>corto</a:t>
            </a:r>
            <a:r>
              <a:rPr lang="en-US" sz="2300" dirty="0"/>
              <a:t> </a:t>
            </a:r>
            <a:r>
              <a:rPr lang="en-US" sz="2300" dirty="0" err="1"/>
              <a:t>alcance</a:t>
            </a:r>
            <a:r>
              <a:rPr lang="en-US" sz="2300" dirty="0"/>
              <a:t>?</a:t>
            </a:r>
            <a:endParaRPr lang="en-US" sz="2300" b="1" dirty="0"/>
          </a:p>
        </p:txBody>
      </p:sp>
    </p:spTree>
    <p:extLst>
      <p:ext uri="{BB962C8B-B14F-4D97-AF65-F5344CB8AC3E}">
        <p14:creationId xmlns:p14="http://schemas.microsoft.com/office/powerpoint/2010/main" val="131380358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Se </a:t>
            </a:r>
            <a:r>
              <a:rPr lang="en-US" sz="2300" dirty="0" err="1"/>
              <a:t>han</a:t>
            </a:r>
            <a:r>
              <a:rPr lang="en-US" sz="2300" dirty="0"/>
              <a:t> </a:t>
            </a:r>
            <a:r>
              <a:rPr lang="en-US" sz="2300" dirty="0" err="1"/>
              <a:t>propuesto</a:t>
            </a:r>
            <a:r>
              <a:rPr lang="en-US" sz="2300" dirty="0"/>
              <a:t> </a:t>
            </a:r>
            <a:r>
              <a:rPr lang="en-US" sz="2300" dirty="0" err="1"/>
              <a:t>muchos</a:t>
            </a:r>
            <a:r>
              <a:rPr lang="en-US" sz="2300" dirty="0"/>
              <a:t> </a:t>
            </a:r>
            <a:r>
              <a:rPr lang="en-US" sz="2300" dirty="0" err="1"/>
              <a:t>enfoques</a:t>
            </a:r>
            <a:r>
              <a:rPr lang="en-US" sz="2300" dirty="0"/>
              <a:t> para </a:t>
            </a:r>
            <a:r>
              <a:rPr lang="en-US" sz="2300" dirty="0" err="1"/>
              <a:t>formular</a:t>
            </a:r>
            <a:r>
              <a:rPr lang="en-US" sz="2300" dirty="0"/>
              <a:t> </a:t>
            </a:r>
            <a:r>
              <a:rPr lang="en-US" sz="2300" dirty="0" err="1"/>
              <a:t>programas</a:t>
            </a:r>
            <a:r>
              <a:rPr lang="en-US" sz="2300" dirty="0"/>
              <a:t> de </a:t>
            </a:r>
            <a:r>
              <a:rPr lang="en-US" sz="2300" dirty="0" err="1"/>
              <a:t>investigación</a:t>
            </a:r>
            <a:r>
              <a:rPr lang="en-US" sz="2300" dirty="0"/>
              <a:t>. </a:t>
            </a:r>
            <a:r>
              <a:rPr lang="en-US" sz="2300" dirty="0" err="1"/>
              <a:t>Por</a:t>
            </a:r>
            <a:r>
              <a:rPr lang="en-US" sz="2300" dirty="0"/>
              <a:t> </a:t>
            </a:r>
            <a:r>
              <a:rPr lang="en-US" sz="2300" dirty="0" err="1"/>
              <a:t>ejemplo</a:t>
            </a:r>
            <a:r>
              <a:rPr lang="en-US" sz="2300" dirty="0"/>
              <a:t>, </a:t>
            </a:r>
            <a:r>
              <a:rPr lang="en-US" sz="2300" dirty="0" err="1"/>
              <a:t>Merten</a:t>
            </a:r>
            <a:r>
              <a:rPr lang="en-US" sz="2300" dirty="0"/>
              <a:t> y </a:t>
            </a:r>
            <a:r>
              <a:rPr lang="en-US" sz="2300" dirty="0" err="1"/>
              <a:t>Ryu</a:t>
            </a:r>
            <a:r>
              <a:rPr lang="en-US" sz="2300" dirty="0"/>
              <a:t> (1983, pp. 24–25) </a:t>
            </a:r>
            <a:r>
              <a:rPr lang="en-US" sz="2300" dirty="0" err="1"/>
              <a:t>han</a:t>
            </a:r>
            <a:r>
              <a:rPr lang="en-US" sz="2300" dirty="0"/>
              <a:t> </a:t>
            </a:r>
            <a:r>
              <a:rPr lang="en-US" sz="2300" dirty="0" err="1"/>
              <a:t>propuesto</a:t>
            </a:r>
            <a:r>
              <a:rPr lang="en-US" sz="2300" dirty="0"/>
              <a:t> </a:t>
            </a:r>
            <a:r>
              <a:rPr lang="en-US" sz="2300" dirty="0" err="1"/>
              <a:t>dividir</a:t>
            </a:r>
            <a:r>
              <a:rPr lang="en-US" sz="2300" dirty="0"/>
              <a:t> </a:t>
            </a:r>
            <a:r>
              <a:rPr lang="en-US" sz="2300" dirty="0" err="1"/>
              <a:t>las</a:t>
            </a:r>
            <a:r>
              <a:rPr lang="en-US" sz="2300" dirty="0"/>
              <a:t> </a:t>
            </a:r>
            <a:r>
              <a:rPr lang="en-US" sz="2300" dirty="0" err="1"/>
              <a:t>actividades</a:t>
            </a:r>
            <a:r>
              <a:rPr lang="en-US" sz="2300" dirty="0"/>
              <a:t> de </a:t>
            </a:r>
            <a:r>
              <a:rPr lang="en-US" sz="2300" dirty="0" err="1"/>
              <a:t>investigación</a:t>
            </a:r>
            <a:r>
              <a:rPr lang="en-US" sz="2300" dirty="0"/>
              <a:t> de un </a:t>
            </a:r>
            <a:r>
              <a:rPr lang="en-US" sz="2300" dirty="0" err="1"/>
              <a:t>laboratorio</a:t>
            </a:r>
            <a:r>
              <a:rPr lang="en-US" sz="2300" dirty="0"/>
              <a:t> industrial en </a:t>
            </a:r>
            <a:r>
              <a:rPr lang="en-US" sz="2300" dirty="0" err="1"/>
              <a:t>cinco</a:t>
            </a:r>
            <a:r>
              <a:rPr lang="en-US" sz="2300" dirty="0"/>
              <a:t> </a:t>
            </a:r>
            <a:r>
              <a:rPr lang="en-US" sz="2300" dirty="0" err="1"/>
              <a:t>categorías</a:t>
            </a:r>
            <a:r>
              <a:rPr lang="en-US" sz="2300" dirty="0" smtClean="0"/>
              <a:t>:</a:t>
            </a:r>
          </a:p>
          <a:p>
            <a:pPr>
              <a:spcBef>
                <a:spcPts val="600"/>
              </a:spcBef>
              <a:spcAft>
                <a:spcPts val="600"/>
              </a:spcAft>
              <a:buClr>
                <a:schemeClr val="tx1"/>
              </a:buClr>
              <a:buFont typeface="Arial" charset="0"/>
              <a:buChar char="•"/>
            </a:pPr>
            <a:r>
              <a:rPr lang="en-US" sz="2300" dirty="0" err="1" smtClean="0"/>
              <a:t>Investigación</a:t>
            </a:r>
            <a:r>
              <a:rPr lang="en-US" sz="2300" dirty="0" smtClean="0"/>
              <a:t> </a:t>
            </a:r>
            <a:r>
              <a:rPr lang="en-US" sz="2300" dirty="0"/>
              <a:t>de </a:t>
            </a:r>
            <a:r>
              <a:rPr lang="en-US" sz="2300" dirty="0" err="1" smtClean="0"/>
              <a:t>fondo</a:t>
            </a:r>
            <a:endParaRPr lang="en-US" sz="2300" dirty="0" smtClean="0"/>
          </a:p>
          <a:p>
            <a:pPr>
              <a:spcBef>
                <a:spcPts val="600"/>
              </a:spcBef>
              <a:spcAft>
                <a:spcPts val="600"/>
              </a:spcAft>
              <a:buClr>
                <a:schemeClr val="tx1"/>
              </a:buClr>
              <a:buFont typeface="Arial" charset="0"/>
              <a:buChar char="•"/>
            </a:pPr>
            <a:r>
              <a:rPr lang="en-US" sz="2300" dirty="0" err="1" smtClean="0"/>
              <a:t>Investigación</a:t>
            </a:r>
            <a:r>
              <a:rPr lang="en-US" sz="2300" dirty="0" smtClean="0"/>
              <a:t> </a:t>
            </a:r>
            <a:r>
              <a:rPr lang="en-US" sz="2300" dirty="0" err="1" smtClean="0"/>
              <a:t>exploratoria</a:t>
            </a:r>
            <a:endParaRPr lang="en-US" sz="2300" dirty="0" smtClean="0"/>
          </a:p>
          <a:p>
            <a:pPr>
              <a:spcBef>
                <a:spcPts val="600"/>
              </a:spcBef>
              <a:spcAft>
                <a:spcPts val="600"/>
              </a:spcAft>
              <a:buClr>
                <a:schemeClr val="tx1"/>
              </a:buClr>
              <a:buFont typeface="Arial" charset="0"/>
              <a:buChar char="•"/>
            </a:pPr>
            <a:r>
              <a:rPr lang="en-US" sz="2300" dirty="0" err="1" smtClean="0"/>
              <a:t>Desarrollo</a:t>
            </a:r>
            <a:r>
              <a:rPr lang="en-US" sz="2300" dirty="0" smtClean="0"/>
              <a:t> </a:t>
            </a:r>
            <a:r>
              <a:rPr lang="en-US" sz="2300" dirty="0"/>
              <a:t>de </a:t>
            </a:r>
            <a:r>
              <a:rPr lang="en-US" sz="2300" dirty="0" err="1"/>
              <a:t>nuevas</a:t>
            </a:r>
            <a:r>
              <a:rPr lang="en-US" sz="2300" dirty="0"/>
              <a:t> </a:t>
            </a:r>
            <a:r>
              <a:rPr lang="en-US" sz="2300" dirty="0" err="1"/>
              <a:t>actividades</a:t>
            </a:r>
            <a:r>
              <a:rPr lang="en-US" sz="2300" dirty="0"/>
              <a:t> </a:t>
            </a:r>
            <a:r>
              <a:rPr lang="en-US" sz="2300" dirty="0" err="1" smtClean="0"/>
              <a:t>comerciales</a:t>
            </a:r>
            <a:r>
              <a:rPr lang="en-US" sz="2300" dirty="0" smtClean="0"/>
              <a:t>.</a:t>
            </a:r>
          </a:p>
          <a:p>
            <a:pPr>
              <a:spcBef>
                <a:spcPts val="600"/>
              </a:spcBef>
              <a:spcAft>
                <a:spcPts val="600"/>
              </a:spcAft>
              <a:buClr>
                <a:schemeClr val="tx1"/>
              </a:buClr>
              <a:buFont typeface="Arial" charset="0"/>
              <a:buChar char="•"/>
            </a:pPr>
            <a:r>
              <a:rPr lang="en-US" sz="2300" dirty="0" err="1" smtClean="0"/>
              <a:t>Desarrollo</a:t>
            </a:r>
            <a:r>
              <a:rPr lang="en-US" sz="2300" dirty="0" smtClean="0"/>
              <a:t> </a:t>
            </a:r>
            <a:r>
              <a:rPr lang="en-US" sz="2300" dirty="0"/>
              <a:t>de </a:t>
            </a:r>
            <a:r>
              <a:rPr lang="en-US" sz="2300" dirty="0" err="1"/>
              <a:t>actividades</a:t>
            </a:r>
            <a:r>
              <a:rPr lang="en-US" sz="2300" dirty="0"/>
              <a:t> </a:t>
            </a:r>
            <a:r>
              <a:rPr lang="en-US" sz="2300" dirty="0" err="1"/>
              <a:t>comerciales</a:t>
            </a:r>
            <a:r>
              <a:rPr lang="en-US" sz="2300" dirty="0"/>
              <a:t> </a:t>
            </a:r>
            <a:r>
              <a:rPr lang="en-US" sz="2300" dirty="0" err="1" smtClean="0"/>
              <a:t>existentes</a:t>
            </a:r>
            <a:r>
              <a:rPr lang="en-US" sz="2300" dirty="0" smtClean="0"/>
              <a:t>.</a:t>
            </a:r>
          </a:p>
          <a:p>
            <a:pPr>
              <a:spcBef>
                <a:spcPts val="600"/>
              </a:spcBef>
              <a:spcAft>
                <a:spcPts val="600"/>
              </a:spcAft>
              <a:buClr>
                <a:schemeClr val="tx1"/>
              </a:buClr>
              <a:buFont typeface="Arial" charset="0"/>
              <a:buChar char="•"/>
            </a:pPr>
            <a:r>
              <a:rPr lang="en-US" sz="2300" dirty="0" err="1" smtClean="0"/>
              <a:t>Servicios</a:t>
            </a:r>
            <a:r>
              <a:rPr lang="en-US" sz="2300" dirty="0" smtClean="0"/>
              <a:t> </a:t>
            </a:r>
            <a:r>
              <a:rPr lang="en-US" sz="2300" dirty="0" err="1"/>
              <a:t>técnicos</a:t>
            </a:r>
            <a:endParaRPr lang="en-US" sz="2300" b="1" dirty="0"/>
          </a:p>
        </p:txBody>
      </p:sp>
    </p:spTree>
    <p:extLst>
      <p:ext uri="{BB962C8B-B14F-4D97-AF65-F5344CB8AC3E}">
        <p14:creationId xmlns:p14="http://schemas.microsoft.com/office/powerpoint/2010/main" val="183477477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Dos </a:t>
            </a:r>
            <a:r>
              <a:rPr lang="en-US" sz="2300" dirty="0" err="1"/>
              <a:t>criterios</a:t>
            </a:r>
            <a:r>
              <a:rPr lang="en-US" sz="2300" dirty="0"/>
              <a:t> </a:t>
            </a:r>
            <a:r>
              <a:rPr lang="en-US" sz="2300" dirty="0" err="1"/>
              <a:t>parecen</a:t>
            </a:r>
            <a:r>
              <a:rPr lang="en-US" sz="2300" dirty="0"/>
              <a:t> </a:t>
            </a:r>
            <a:r>
              <a:rPr lang="en-US" sz="2300" dirty="0" err="1"/>
              <a:t>ser</a:t>
            </a:r>
            <a:r>
              <a:rPr lang="en-US" sz="2300" dirty="0"/>
              <a:t> los </a:t>
            </a:r>
            <a:r>
              <a:rPr lang="en-US" sz="2300" dirty="0" err="1"/>
              <a:t>más</a:t>
            </a:r>
            <a:r>
              <a:rPr lang="en-US" sz="2300" dirty="0"/>
              <a:t> </a:t>
            </a:r>
            <a:r>
              <a:rPr lang="en-US" sz="2300" dirty="0" err="1"/>
              <a:t>importantes</a:t>
            </a:r>
            <a:r>
              <a:rPr lang="en-US" sz="2300" dirty="0"/>
              <a:t> para </a:t>
            </a:r>
            <a:r>
              <a:rPr lang="en-US" sz="2300" dirty="0" err="1"/>
              <a:t>decidir</a:t>
            </a:r>
            <a:r>
              <a:rPr lang="en-US" sz="2300" dirty="0"/>
              <a:t> </a:t>
            </a:r>
            <a:r>
              <a:rPr lang="en-US" sz="2300" dirty="0" err="1"/>
              <a:t>qué</a:t>
            </a:r>
            <a:r>
              <a:rPr lang="en-US" sz="2300" dirty="0"/>
              <a:t> </a:t>
            </a:r>
            <a:r>
              <a:rPr lang="en-US" sz="2300" dirty="0" err="1"/>
              <a:t>investigar</a:t>
            </a:r>
            <a:r>
              <a:rPr lang="en-US" sz="2300" dirty="0"/>
              <a:t>: </a:t>
            </a:r>
            <a:endParaRPr lang="en-US" sz="2300" dirty="0" smtClean="0"/>
          </a:p>
          <a:p>
            <a:pPr marL="0" indent="0">
              <a:spcBef>
                <a:spcPts val="600"/>
              </a:spcBef>
              <a:spcAft>
                <a:spcPts val="600"/>
              </a:spcAft>
              <a:buClr>
                <a:schemeClr val="tx1"/>
              </a:buClr>
              <a:buNone/>
            </a:pPr>
            <a:r>
              <a:rPr lang="en-US" sz="2300" dirty="0" smtClean="0"/>
              <a:t>(</a:t>
            </a:r>
            <a:r>
              <a:rPr lang="en-US" sz="2300" dirty="0"/>
              <a:t>1) ¿</a:t>
            </a:r>
            <a:r>
              <a:rPr lang="en-US" sz="2300" dirty="0" err="1"/>
              <a:t>Qué</a:t>
            </a:r>
            <a:r>
              <a:rPr lang="en-US" sz="2300" dirty="0"/>
              <a:t> </a:t>
            </a:r>
            <a:r>
              <a:rPr lang="en-US" sz="2300" dirty="0" err="1"/>
              <a:t>hará</a:t>
            </a:r>
            <a:r>
              <a:rPr lang="en-US" sz="2300" dirty="0"/>
              <a:t> </a:t>
            </a:r>
            <a:r>
              <a:rPr lang="en-US" sz="2300" dirty="0" err="1"/>
              <a:t>avanzar</a:t>
            </a:r>
            <a:r>
              <a:rPr lang="en-US" sz="2300" dirty="0"/>
              <a:t> la </a:t>
            </a:r>
            <a:r>
              <a:rPr lang="en-US" sz="2300" dirty="0" err="1"/>
              <a:t>ciencia</a:t>
            </a:r>
            <a:r>
              <a:rPr lang="en-US" sz="2300" dirty="0"/>
              <a:t>? </a:t>
            </a:r>
            <a:endParaRPr lang="en-US" sz="2300" dirty="0" smtClean="0"/>
          </a:p>
          <a:p>
            <a:pPr marL="0" indent="0">
              <a:spcBef>
                <a:spcPts val="600"/>
              </a:spcBef>
              <a:spcAft>
                <a:spcPts val="600"/>
              </a:spcAft>
              <a:buClr>
                <a:schemeClr val="tx1"/>
              </a:buClr>
              <a:buNone/>
            </a:pPr>
            <a:r>
              <a:rPr lang="en-US" sz="2300" dirty="0" smtClean="0"/>
              <a:t>(</a:t>
            </a:r>
            <a:r>
              <a:rPr lang="en-US" sz="2300" dirty="0"/>
              <a:t>2) ¿</a:t>
            </a:r>
            <a:r>
              <a:rPr lang="en-US" sz="2300" dirty="0" err="1"/>
              <a:t>Qué</a:t>
            </a:r>
            <a:r>
              <a:rPr lang="en-US" sz="2300" dirty="0"/>
              <a:t> </a:t>
            </a:r>
            <a:r>
              <a:rPr lang="en-US" sz="2300" dirty="0" err="1"/>
              <a:t>necesitan</a:t>
            </a:r>
            <a:r>
              <a:rPr lang="en-US" sz="2300" dirty="0"/>
              <a:t> los </a:t>
            </a:r>
            <a:r>
              <a:rPr lang="en-US" sz="2300" dirty="0" err="1"/>
              <a:t>clientes</a:t>
            </a:r>
            <a:r>
              <a:rPr lang="en-US" sz="2300" dirty="0"/>
              <a:t> de </a:t>
            </a:r>
            <a:r>
              <a:rPr lang="en-US" sz="2300" dirty="0" err="1"/>
              <a:t>nuestra</a:t>
            </a:r>
            <a:r>
              <a:rPr lang="en-US" sz="2300" dirty="0"/>
              <a:t> </a:t>
            </a:r>
            <a:r>
              <a:rPr lang="en-US" sz="2300" dirty="0" err="1"/>
              <a:t>investigación</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Una</a:t>
            </a:r>
            <a:r>
              <a:rPr lang="en-US" sz="2300" dirty="0" smtClean="0"/>
              <a:t> </a:t>
            </a:r>
            <a:r>
              <a:rPr lang="en-US" sz="2300" dirty="0" err="1"/>
              <a:t>vez</a:t>
            </a:r>
            <a:r>
              <a:rPr lang="en-US" sz="2300" dirty="0"/>
              <a:t> </a:t>
            </a:r>
            <a:r>
              <a:rPr lang="en-US" sz="2300" dirty="0" err="1"/>
              <a:t>que</a:t>
            </a:r>
            <a:r>
              <a:rPr lang="en-US" sz="2300" dirty="0"/>
              <a:t> </a:t>
            </a:r>
            <a:r>
              <a:rPr lang="en-US" sz="2300" dirty="0" err="1"/>
              <a:t>hayamos</a:t>
            </a:r>
            <a:r>
              <a:rPr lang="en-US" sz="2300" dirty="0"/>
              <a:t> </a:t>
            </a:r>
            <a:r>
              <a:rPr lang="en-US" sz="2300" dirty="0" err="1"/>
              <a:t>respondido</a:t>
            </a:r>
            <a:r>
              <a:rPr lang="en-US" sz="2300" dirty="0"/>
              <a:t> </a:t>
            </a:r>
            <a:r>
              <a:rPr lang="en-US" sz="2300" dirty="0" err="1"/>
              <a:t>esas</a:t>
            </a:r>
            <a:r>
              <a:rPr lang="en-US" sz="2300" dirty="0"/>
              <a:t> </a:t>
            </a:r>
            <a:r>
              <a:rPr lang="en-US" sz="2300" dirty="0" err="1"/>
              <a:t>preguntas</a:t>
            </a:r>
            <a:r>
              <a:rPr lang="en-US" sz="2300" dirty="0"/>
              <a:t>, </a:t>
            </a:r>
            <a:r>
              <a:rPr lang="en-US" sz="2300" dirty="0" err="1"/>
              <a:t>debemos</a:t>
            </a:r>
            <a:r>
              <a:rPr lang="en-US" sz="2300" dirty="0"/>
              <a:t> </a:t>
            </a:r>
            <a:r>
              <a:rPr lang="en-US" sz="2300" dirty="0" err="1"/>
              <a:t>preguntarnos</a:t>
            </a:r>
            <a:r>
              <a:rPr lang="en-US" sz="2300" dirty="0"/>
              <a:t>: ¿</a:t>
            </a:r>
            <a:r>
              <a:rPr lang="en-US" sz="2300" dirty="0" err="1"/>
              <a:t>Cuáles</a:t>
            </a:r>
            <a:r>
              <a:rPr lang="en-US" sz="2300" dirty="0"/>
              <a:t> son </a:t>
            </a:r>
            <a:r>
              <a:rPr lang="en-US" sz="2300" dirty="0" err="1"/>
              <a:t>las</a:t>
            </a:r>
            <a:r>
              <a:rPr lang="en-US" sz="2300" dirty="0"/>
              <a:t> </a:t>
            </a:r>
            <a:r>
              <a:rPr lang="en-US" sz="2300" dirty="0" err="1"/>
              <a:t>perspectivas</a:t>
            </a:r>
            <a:r>
              <a:rPr lang="en-US" sz="2300" dirty="0"/>
              <a:t> de </a:t>
            </a:r>
            <a:r>
              <a:rPr lang="en-US" sz="2300" dirty="0" err="1"/>
              <a:t>una</a:t>
            </a:r>
            <a:r>
              <a:rPr lang="en-US" sz="2300" dirty="0"/>
              <a:t> </a:t>
            </a:r>
            <a:r>
              <a:rPr lang="en-US" sz="2300" dirty="0" err="1"/>
              <a:t>solución</a:t>
            </a:r>
            <a:r>
              <a:rPr lang="en-US" sz="2300" dirty="0" smtClean="0"/>
              <a:t>?</a:t>
            </a:r>
          </a:p>
          <a:p>
            <a:pPr>
              <a:spcBef>
                <a:spcPts val="600"/>
              </a:spcBef>
              <a:spcAft>
                <a:spcPts val="600"/>
              </a:spcAft>
              <a:buClr>
                <a:schemeClr val="tx1"/>
              </a:buClr>
              <a:buFont typeface="Arial" charset="0"/>
              <a:buChar char="•"/>
            </a:pPr>
            <a:r>
              <a:rPr lang="en-US" sz="2300" dirty="0" smtClean="0"/>
              <a:t>Hay </a:t>
            </a:r>
            <a:r>
              <a:rPr lang="en-US" sz="2300" dirty="0" err="1"/>
              <a:t>otras</a:t>
            </a:r>
            <a:r>
              <a:rPr lang="en-US" sz="2300" dirty="0"/>
              <a:t> </a:t>
            </a:r>
            <a:r>
              <a:rPr lang="en-US" sz="2300" dirty="0" err="1"/>
              <a:t>consideraciones</a:t>
            </a:r>
            <a:r>
              <a:rPr lang="en-US" sz="2300" dirty="0"/>
              <a:t> </a:t>
            </a:r>
            <a:r>
              <a:rPr lang="en-US" sz="2300" dirty="0" err="1"/>
              <a:t>que</a:t>
            </a:r>
            <a:r>
              <a:rPr lang="en-US" sz="2300" dirty="0"/>
              <a:t> </a:t>
            </a:r>
            <a:r>
              <a:rPr lang="en-US" sz="2300" dirty="0" err="1"/>
              <a:t>pueden</a:t>
            </a:r>
            <a:r>
              <a:rPr lang="en-US" sz="2300" dirty="0"/>
              <a:t> </a:t>
            </a:r>
            <a:r>
              <a:rPr lang="en-US" sz="2300" dirty="0" err="1"/>
              <a:t>anularlos</a:t>
            </a:r>
            <a:r>
              <a:rPr lang="en-US" sz="2300" dirty="0"/>
              <a:t>. </a:t>
            </a:r>
            <a:r>
              <a:rPr lang="en-US" sz="2300" dirty="0" err="1"/>
              <a:t>Otros</a:t>
            </a:r>
            <a:r>
              <a:rPr lang="en-US" sz="2300" dirty="0"/>
              <a:t> </a:t>
            </a:r>
            <a:r>
              <a:rPr lang="en-US" sz="2300" dirty="0" err="1"/>
              <a:t>criterios</a:t>
            </a:r>
            <a:r>
              <a:rPr lang="en-US" sz="2300" dirty="0"/>
              <a:t> </a:t>
            </a:r>
            <a:r>
              <a:rPr lang="en-US" sz="2300" dirty="0" err="1"/>
              <a:t>pueden</a:t>
            </a:r>
            <a:r>
              <a:rPr lang="en-US" sz="2300" dirty="0"/>
              <a:t> </a:t>
            </a:r>
            <a:r>
              <a:rPr lang="en-US" sz="2300" dirty="0" err="1"/>
              <a:t>aplicarse</a:t>
            </a:r>
            <a:r>
              <a:rPr lang="en-US" sz="2300" dirty="0"/>
              <a:t> en la </a:t>
            </a:r>
            <a:r>
              <a:rPr lang="en-US" sz="2300" dirty="0" err="1"/>
              <a:t>solución</a:t>
            </a:r>
            <a:r>
              <a:rPr lang="en-US" sz="2300" dirty="0"/>
              <a:t> de </a:t>
            </a:r>
            <a:r>
              <a:rPr lang="en-US" sz="2300" dirty="0" err="1"/>
              <a:t>problemas</a:t>
            </a:r>
            <a:r>
              <a:rPr lang="en-US" sz="2300" dirty="0"/>
              <a:t> </a:t>
            </a:r>
            <a:r>
              <a:rPr lang="en-US" sz="2300" dirty="0" err="1"/>
              <a:t>muy</a:t>
            </a:r>
            <a:r>
              <a:rPr lang="en-US" sz="2300" dirty="0"/>
              <a:t> </a:t>
            </a:r>
            <a:r>
              <a:rPr lang="en-US" sz="2300" dirty="0" err="1"/>
              <a:t>específicos</a:t>
            </a:r>
            <a:r>
              <a:rPr lang="en-US" sz="2300" dirty="0"/>
              <a:t>. </a:t>
            </a:r>
            <a:r>
              <a:rPr lang="en-US" sz="2300" dirty="0" err="1"/>
              <a:t>Por</a:t>
            </a:r>
            <a:r>
              <a:rPr lang="en-US" sz="2300" dirty="0"/>
              <a:t> </a:t>
            </a:r>
            <a:r>
              <a:rPr lang="en-US" sz="2300" dirty="0" err="1"/>
              <a:t>ejemplo</a:t>
            </a:r>
            <a:r>
              <a:rPr lang="en-US" sz="2300" dirty="0"/>
              <a:t>, en la </a:t>
            </a:r>
            <a:r>
              <a:rPr lang="en-US" sz="2300" dirty="0" err="1"/>
              <a:t>exploración</a:t>
            </a:r>
            <a:r>
              <a:rPr lang="en-US" sz="2300" dirty="0"/>
              <a:t> de </a:t>
            </a:r>
            <a:r>
              <a:rPr lang="en-US" sz="2300" dirty="0" err="1"/>
              <a:t>petróleo</a:t>
            </a:r>
            <a:r>
              <a:rPr lang="en-US" sz="2300" dirty="0"/>
              <a:t>, </a:t>
            </a:r>
            <a:r>
              <a:rPr lang="en-US" sz="2300" dirty="0" err="1"/>
              <a:t>las</a:t>
            </a:r>
            <a:r>
              <a:rPr lang="en-US" sz="2300" dirty="0"/>
              <a:t> </a:t>
            </a:r>
            <a:r>
              <a:rPr lang="en-US" sz="2300" dirty="0" err="1"/>
              <a:t>consideraciones</a:t>
            </a:r>
            <a:r>
              <a:rPr lang="en-US" sz="2300" dirty="0"/>
              <a:t> de </a:t>
            </a:r>
            <a:r>
              <a:rPr lang="en-US" sz="2300" dirty="0" err="1"/>
              <a:t>seguridad</a:t>
            </a:r>
            <a:r>
              <a:rPr lang="en-US" sz="2300" dirty="0"/>
              <a:t> </a:t>
            </a:r>
            <a:r>
              <a:rPr lang="en-US" sz="2300" dirty="0" err="1"/>
              <a:t>pueden</a:t>
            </a:r>
            <a:r>
              <a:rPr lang="en-US" sz="2300" dirty="0"/>
              <a:t> </a:t>
            </a:r>
            <a:r>
              <a:rPr lang="en-US" sz="2300" dirty="0" err="1"/>
              <a:t>ser</a:t>
            </a:r>
            <a:r>
              <a:rPr lang="en-US" sz="2300" dirty="0"/>
              <a:t> </a:t>
            </a:r>
            <a:r>
              <a:rPr lang="en-US" sz="2300" dirty="0" err="1"/>
              <a:t>una</a:t>
            </a:r>
            <a:r>
              <a:rPr lang="en-US" sz="2300" dirty="0"/>
              <a:t> de </a:t>
            </a:r>
            <a:r>
              <a:rPr lang="en-US" sz="2300" dirty="0" err="1"/>
              <a:t>las</a:t>
            </a:r>
            <a:r>
              <a:rPr lang="en-US" sz="2300" dirty="0"/>
              <a:t> </a:t>
            </a:r>
            <a:r>
              <a:rPr lang="en-US" sz="2300" dirty="0" err="1"/>
              <a:t>principales</a:t>
            </a:r>
            <a:r>
              <a:rPr lang="en-US" sz="2300" dirty="0"/>
              <a:t> </a:t>
            </a:r>
            <a:r>
              <a:rPr lang="en-US" sz="2300" dirty="0" err="1"/>
              <a:t>prioridades</a:t>
            </a:r>
            <a:r>
              <a:rPr lang="en-US" sz="2300" dirty="0"/>
              <a:t> de </a:t>
            </a:r>
            <a:r>
              <a:rPr lang="en-US" sz="2300" dirty="0" err="1"/>
              <a:t>investigación</a:t>
            </a:r>
            <a:r>
              <a:rPr lang="en-US" sz="2300" dirty="0"/>
              <a:t>. </a:t>
            </a:r>
            <a:r>
              <a:rPr lang="en-US" sz="2300" dirty="0" err="1"/>
              <a:t>Es</a:t>
            </a:r>
            <a:r>
              <a:rPr lang="en-US" sz="2300" dirty="0"/>
              <a:t> </a:t>
            </a:r>
            <a:r>
              <a:rPr lang="en-US" sz="2300" dirty="0" err="1"/>
              <a:t>posible</a:t>
            </a:r>
            <a:r>
              <a:rPr lang="en-US" sz="2300" dirty="0"/>
              <a:t> </a:t>
            </a:r>
            <a:r>
              <a:rPr lang="en-US" sz="2300" dirty="0" err="1"/>
              <a:t>que</a:t>
            </a:r>
            <a:r>
              <a:rPr lang="en-US" sz="2300" dirty="0"/>
              <a:t> </a:t>
            </a:r>
            <a:r>
              <a:rPr lang="en-US" sz="2300" dirty="0" err="1"/>
              <a:t>estos</a:t>
            </a:r>
            <a:r>
              <a:rPr lang="en-US" sz="2300" dirty="0"/>
              <a:t> </a:t>
            </a:r>
            <a:r>
              <a:rPr lang="en-US" sz="2300" dirty="0" err="1"/>
              <a:t>problemas</a:t>
            </a:r>
            <a:r>
              <a:rPr lang="en-US" sz="2300" dirty="0"/>
              <a:t> </a:t>
            </a:r>
            <a:r>
              <a:rPr lang="en-US" sz="2300" dirty="0" err="1"/>
              <a:t>deban</a:t>
            </a:r>
            <a:r>
              <a:rPr lang="en-US" sz="2300" dirty="0"/>
              <a:t> </a:t>
            </a:r>
            <a:r>
              <a:rPr lang="en-US" sz="2300" dirty="0" err="1"/>
              <a:t>resolverse</a:t>
            </a:r>
            <a:r>
              <a:rPr lang="en-US" sz="2300" dirty="0"/>
              <a:t> </a:t>
            </a:r>
            <a:r>
              <a:rPr lang="en-US" sz="2300" dirty="0" err="1"/>
              <a:t>independientemente</a:t>
            </a:r>
            <a:r>
              <a:rPr lang="en-US" sz="2300" dirty="0"/>
              <a:t> del </a:t>
            </a:r>
            <a:r>
              <a:rPr lang="en-US" sz="2300" dirty="0" err="1"/>
              <a:t>costo</a:t>
            </a:r>
            <a:r>
              <a:rPr lang="en-US" sz="2300" dirty="0"/>
              <a:t>, </a:t>
            </a:r>
            <a:r>
              <a:rPr lang="en-US" sz="2300" dirty="0" err="1"/>
              <a:t>ya</a:t>
            </a:r>
            <a:r>
              <a:rPr lang="en-US" sz="2300" dirty="0"/>
              <a:t> </a:t>
            </a:r>
            <a:r>
              <a:rPr lang="en-US" sz="2300" dirty="0" err="1"/>
              <a:t>que</a:t>
            </a:r>
            <a:r>
              <a:rPr lang="en-US" sz="2300" dirty="0"/>
              <a:t> la </a:t>
            </a:r>
            <a:r>
              <a:rPr lang="en-US" sz="2300" dirty="0" err="1"/>
              <a:t>organización</a:t>
            </a:r>
            <a:r>
              <a:rPr lang="en-US" sz="2300" dirty="0"/>
              <a:t> </a:t>
            </a:r>
            <a:r>
              <a:rPr lang="en-US" sz="2300" dirty="0" err="1"/>
              <a:t>podría</a:t>
            </a:r>
            <a:r>
              <a:rPr lang="en-US" sz="2300" dirty="0"/>
              <a:t> </a:t>
            </a:r>
            <a:r>
              <a:rPr lang="en-US" sz="2300" dirty="0" err="1"/>
              <a:t>equivocarse</a:t>
            </a:r>
            <a:r>
              <a:rPr lang="en-US" sz="2300" dirty="0"/>
              <a:t> </a:t>
            </a:r>
            <a:r>
              <a:rPr lang="en-US" sz="2300" dirty="0" err="1"/>
              <a:t>si</a:t>
            </a:r>
            <a:r>
              <a:rPr lang="en-US" sz="2300" dirty="0"/>
              <a:t> los </a:t>
            </a:r>
            <a:r>
              <a:rPr lang="en-US" sz="2300" dirty="0" err="1"/>
              <a:t>ignora</a:t>
            </a:r>
            <a:r>
              <a:rPr lang="en-US" sz="2300" dirty="0"/>
              <a:t>. </a:t>
            </a:r>
            <a:endParaRPr lang="en-US" sz="2300" b="1" dirty="0"/>
          </a:p>
        </p:txBody>
      </p:sp>
    </p:spTree>
    <p:extLst>
      <p:ext uri="{BB962C8B-B14F-4D97-AF65-F5344CB8AC3E}">
        <p14:creationId xmlns:p14="http://schemas.microsoft.com/office/powerpoint/2010/main" val="973275133"/>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smtClean="0">
                <a:latin typeface="Arial" charset="0"/>
              </a:rPr>
              <a:t>La </a:t>
            </a:r>
            <a:r>
              <a:rPr lang="es-ES_tradnl" sz="4400" dirty="0" err="1">
                <a:latin typeface="Arial" charset="0"/>
              </a:rPr>
              <a:t>I</a:t>
            </a:r>
            <a:r>
              <a:rPr lang="es-ES_tradnl" sz="4400" dirty="0" err="1" smtClean="0">
                <a:latin typeface="Arial" charset="0"/>
              </a:rPr>
              <a:t>nnovaci</a:t>
            </a:r>
            <a:r>
              <a:rPr lang="es-ES" sz="4400" dirty="0" err="1" smtClean="0">
                <a:latin typeface="Arial" charset="0"/>
              </a:rPr>
              <a:t>ón</a:t>
            </a:r>
            <a:r>
              <a:rPr lang="es-ES" sz="4400" dirty="0" smtClean="0">
                <a:latin typeface="Arial" charset="0"/>
              </a:rPr>
              <a:t> en Organizaciones I+D</a:t>
            </a:r>
            <a:endParaRPr lang="es-ES_tradnl" sz="4400" dirty="0">
              <a:latin typeface="Arial" charset="0"/>
            </a:endParaRPr>
          </a:p>
        </p:txBody>
      </p:sp>
      <p:sp>
        <p:nvSpPr>
          <p:cNvPr id="5" name="CuadroTexto 4"/>
          <p:cNvSpPr txBox="1"/>
          <p:nvPr/>
        </p:nvSpPr>
        <p:spPr>
          <a:xfrm>
            <a:off x="540327" y="5203767"/>
            <a:ext cx="11172305" cy="923330"/>
          </a:xfrm>
          <a:prstGeom prst="rect">
            <a:avLst/>
          </a:prstGeom>
          <a:noFill/>
        </p:spPr>
        <p:txBody>
          <a:bodyPr wrap="square" rtlCol="0">
            <a:spAutoFit/>
          </a:bodyPr>
          <a:lstStyle/>
          <a:p>
            <a:r>
              <a:rPr lang="es-ES" dirty="0" smtClean="0"/>
              <a:t>“</a:t>
            </a:r>
            <a:r>
              <a:rPr lang="mr-IN" dirty="0" smtClean="0"/>
              <a:t>…</a:t>
            </a:r>
            <a:r>
              <a:rPr lang="en-US" dirty="0" smtClean="0"/>
              <a:t>innovation </a:t>
            </a:r>
            <a:r>
              <a:rPr lang="en-US" dirty="0"/>
              <a:t>is a process performed by </a:t>
            </a:r>
            <a:r>
              <a:rPr lang="en-US" dirty="0" smtClean="0"/>
              <a:t>people, not </a:t>
            </a:r>
            <a:r>
              <a:rPr lang="en-US" dirty="0"/>
              <a:t>by organizations</a:t>
            </a:r>
            <a:r>
              <a:rPr lang="en-US" dirty="0" smtClean="0"/>
              <a:t>."</a:t>
            </a:r>
          </a:p>
          <a:p>
            <a:r>
              <a:rPr lang="en-US" dirty="0" smtClean="0"/>
              <a:t>Eugene </a:t>
            </a:r>
            <a:r>
              <a:rPr lang="en-US" dirty="0"/>
              <a:t>Fitzgerald, Andreas </a:t>
            </a:r>
            <a:r>
              <a:rPr lang="en-US" dirty="0" err="1"/>
              <a:t>Wankerl</a:t>
            </a:r>
            <a:r>
              <a:rPr lang="en-US" dirty="0"/>
              <a:t>, Carl Schramm - Inside Real </a:t>
            </a:r>
            <a:r>
              <a:rPr lang="en-US" dirty="0" smtClean="0"/>
              <a:t>Innovation. How </a:t>
            </a:r>
            <a:r>
              <a:rPr lang="en-US" dirty="0"/>
              <a:t>the Right Approach Can Move Ideas from R&amp;D to Market - And Get the Economy Moving-World Scientific Publishing </a:t>
            </a:r>
            <a:r>
              <a:rPr lang="en-US" dirty="0" smtClean="0"/>
              <a:t>Company</a:t>
            </a:r>
            <a:endParaRPr lang="en-US" dirty="0"/>
          </a:p>
        </p:txBody>
      </p:sp>
    </p:spTree>
    <p:extLst>
      <p:ext uri="{BB962C8B-B14F-4D97-AF65-F5344CB8AC3E}">
        <p14:creationId xmlns:p14="http://schemas.microsoft.com/office/powerpoint/2010/main" val="116847858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3" name="CuadroTexto 2"/>
          <p:cNvSpPr txBox="1"/>
          <p:nvPr/>
        </p:nvSpPr>
        <p:spPr>
          <a:xfrm>
            <a:off x="770400" y="1342530"/>
            <a:ext cx="7442575" cy="4939814"/>
          </a:xfrm>
          <a:prstGeom prst="rect">
            <a:avLst/>
          </a:prstGeom>
          <a:noFill/>
        </p:spPr>
        <p:txBody>
          <a:bodyPr wrap="square" rtlCol="0">
            <a:spAutoFit/>
          </a:bodyPr>
          <a:lstStyle/>
          <a:p>
            <a:pPr marL="342900" indent="-342900">
              <a:buFont typeface="Arial" charset="0"/>
              <a:buChar char="•"/>
            </a:pPr>
            <a:r>
              <a:rPr lang="en-US" sz="2100" dirty="0"/>
              <a:t>La </a:t>
            </a:r>
            <a:r>
              <a:rPr lang="en-US" sz="2100" dirty="0" err="1"/>
              <a:t>innovación</a:t>
            </a:r>
            <a:r>
              <a:rPr lang="en-US" sz="2100" dirty="0"/>
              <a:t> </a:t>
            </a:r>
            <a:r>
              <a:rPr lang="en-US" sz="2100" dirty="0" err="1"/>
              <a:t>tecnológica</a:t>
            </a:r>
            <a:r>
              <a:rPr lang="en-US" sz="2100" dirty="0"/>
              <a:t> </a:t>
            </a:r>
            <a:r>
              <a:rPr lang="en-US" sz="2100" dirty="0" err="1" smtClean="0"/>
              <a:t>es</a:t>
            </a:r>
            <a:r>
              <a:rPr lang="en-US" sz="2100" dirty="0" smtClean="0"/>
              <a:t> </a:t>
            </a:r>
            <a:r>
              <a:rPr lang="en-US" sz="2100" dirty="0"/>
              <a:t>la principal </a:t>
            </a:r>
            <a:r>
              <a:rPr lang="en-US" sz="2100" dirty="0" err="1"/>
              <a:t>fuerza</a:t>
            </a:r>
            <a:r>
              <a:rPr lang="en-US" sz="2100" dirty="0"/>
              <a:t> de </a:t>
            </a:r>
            <a:r>
              <a:rPr lang="en-US" sz="2100" dirty="0" err="1"/>
              <a:t>cambio</a:t>
            </a:r>
            <a:r>
              <a:rPr lang="en-US" sz="2100" dirty="0"/>
              <a:t> en la </a:t>
            </a:r>
            <a:r>
              <a:rPr lang="en-US" sz="2100" dirty="0" err="1"/>
              <a:t>sociedad</a:t>
            </a:r>
            <a:r>
              <a:rPr lang="en-US" sz="2100" dirty="0"/>
              <a:t> </a:t>
            </a:r>
            <a:r>
              <a:rPr lang="en-US" sz="2100" dirty="0" err="1"/>
              <a:t>moderna</a:t>
            </a:r>
            <a:r>
              <a:rPr lang="en-US" sz="2100" dirty="0"/>
              <a:t>, </a:t>
            </a:r>
            <a:r>
              <a:rPr lang="en-US" sz="2100" dirty="0" err="1"/>
              <a:t>una</a:t>
            </a:r>
            <a:r>
              <a:rPr lang="en-US" sz="2100" dirty="0"/>
              <a:t> </a:t>
            </a:r>
            <a:r>
              <a:rPr lang="en-US" sz="2100" dirty="0" err="1"/>
              <a:t>fuerza</a:t>
            </a:r>
            <a:r>
              <a:rPr lang="en-US" sz="2100" dirty="0"/>
              <a:t> de </a:t>
            </a:r>
            <a:r>
              <a:rPr lang="en-US" sz="2100" dirty="0" err="1"/>
              <a:t>conocimiento</a:t>
            </a:r>
            <a:r>
              <a:rPr lang="en-US" sz="2100" dirty="0"/>
              <a:t>. Hay dos </a:t>
            </a:r>
            <a:r>
              <a:rPr lang="en-US" sz="2100" dirty="0" err="1"/>
              <a:t>cuestiones</a:t>
            </a:r>
            <a:r>
              <a:rPr lang="en-US" sz="2100" dirty="0"/>
              <a:t> </a:t>
            </a:r>
            <a:r>
              <a:rPr lang="en-US" sz="2100" dirty="0" err="1"/>
              <a:t>básicas</a:t>
            </a:r>
            <a:r>
              <a:rPr lang="en-US" sz="2100" dirty="0"/>
              <a:t> </a:t>
            </a:r>
            <a:r>
              <a:rPr lang="en-US" sz="2100" dirty="0" err="1"/>
              <a:t>sobre</a:t>
            </a:r>
            <a:r>
              <a:rPr lang="en-US" sz="2100" dirty="0"/>
              <a:t> el </a:t>
            </a:r>
            <a:r>
              <a:rPr lang="en-US" sz="2100" dirty="0" err="1"/>
              <a:t>conocimiento</a:t>
            </a:r>
            <a:r>
              <a:rPr lang="en-US" sz="2100" dirty="0"/>
              <a:t>: (1) </a:t>
            </a:r>
            <a:r>
              <a:rPr lang="en-US" sz="2100" dirty="0" err="1"/>
              <a:t>crear</a:t>
            </a:r>
            <a:r>
              <a:rPr lang="en-US" sz="2100" dirty="0"/>
              <a:t> </a:t>
            </a:r>
            <a:r>
              <a:rPr lang="en-US" sz="2100" dirty="0" err="1"/>
              <a:t>conocimiento</a:t>
            </a:r>
            <a:r>
              <a:rPr lang="en-US" sz="2100" dirty="0"/>
              <a:t> y (2) </a:t>
            </a:r>
            <a:r>
              <a:rPr lang="en-US" sz="2100" dirty="0" err="1"/>
              <a:t>aplicar</a:t>
            </a:r>
            <a:r>
              <a:rPr lang="en-US" sz="2100" dirty="0"/>
              <a:t> </a:t>
            </a:r>
            <a:r>
              <a:rPr lang="en-US" sz="2100" dirty="0" err="1"/>
              <a:t>conocimiento</a:t>
            </a:r>
            <a:r>
              <a:rPr lang="en-US" sz="2100" dirty="0"/>
              <a:t>. El primero </a:t>
            </a:r>
            <a:r>
              <a:rPr lang="en-US" sz="2100" dirty="0" err="1"/>
              <a:t>es</a:t>
            </a:r>
            <a:r>
              <a:rPr lang="en-US" sz="2100" dirty="0"/>
              <a:t> el </a:t>
            </a:r>
            <a:r>
              <a:rPr lang="en-US" sz="2100" dirty="0" err="1"/>
              <a:t>dominio</a:t>
            </a:r>
            <a:r>
              <a:rPr lang="en-US" sz="2100" dirty="0"/>
              <a:t> de la </a:t>
            </a:r>
            <a:r>
              <a:rPr lang="en-US" sz="2100" dirty="0" err="1"/>
              <a:t>ciencia</a:t>
            </a:r>
            <a:r>
              <a:rPr lang="en-US" sz="2100" dirty="0"/>
              <a:t> y el </a:t>
            </a:r>
            <a:r>
              <a:rPr lang="en-US" sz="2100" dirty="0" err="1"/>
              <a:t>segundo</a:t>
            </a:r>
            <a:r>
              <a:rPr lang="en-US" sz="2100" dirty="0"/>
              <a:t> </a:t>
            </a:r>
            <a:r>
              <a:rPr lang="en-US" sz="2100" dirty="0" err="1"/>
              <a:t>es</a:t>
            </a:r>
            <a:r>
              <a:rPr lang="en-US" sz="2100" dirty="0"/>
              <a:t> el </a:t>
            </a:r>
            <a:r>
              <a:rPr lang="en-US" sz="2100" dirty="0" err="1"/>
              <a:t>dominio</a:t>
            </a:r>
            <a:r>
              <a:rPr lang="en-US" sz="2100" dirty="0"/>
              <a:t> de la </a:t>
            </a:r>
            <a:r>
              <a:rPr lang="en-US" sz="2100" dirty="0" err="1"/>
              <a:t>tecnología</a:t>
            </a:r>
            <a:r>
              <a:rPr lang="en-US" sz="2100" dirty="0"/>
              <a:t>. </a:t>
            </a:r>
            <a:endParaRPr lang="en-US" sz="2100" dirty="0" smtClean="0"/>
          </a:p>
          <a:p>
            <a:pPr marL="342900" indent="-342900">
              <a:buFont typeface="Arial" charset="0"/>
              <a:buChar char="•"/>
            </a:pPr>
            <a:r>
              <a:rPr lang="en-US" sz="2100" dirty="0" smtClean="0"/>
              <a:t>En </a:t>
            </a:r>
            <a:r>
              <a:rPr lang="en-US" sz="2100" dirty="0" err="1" smtClean="0"/>
              <a:t>cuanto</a:t>
            </a:r>
            <a:r>
              <a:rPr lang="en-US" sz="2100" dirty="0" smtClean="0"/>
              <a:t> a la </a:t>
            </a:r>
            <a:r>
              <a:rPr lang="en-US" sz="2100" dirty="0" err="1" smtClean="0"/>
              <a:t>technolog</a:t>
            </a:r>
            <a:r>
              <a:rPr lang="es-ES" sz="2100" dirty="0" err="1" smtClean="0"/>
              <a:t>ía</a:t>
            </a:r>
            <a:r>
              <a:rPr lang="en-US" sz="2100" dirty="0" smtClean="0"/>
              <a:t> </a:t>
            </a:r>
            <a:r>
              <a:rPr lang="en-US" sz="2100" dirty="0"/>
              <a:t>hay </a:t>
            </a:r>
            <a:r>
              <a:rPr lang="en-US" sz="2100" dirty="0" err="1"/>
              <a:t>una</a:t>
            </a:r>
            <a:r>
              <a:rPr lang="en-US" sz="2100" dirty="0"/>
              <a:t> </a:t>
            </a:r>
            <a:r>
              <a:rPr lang="en-US" sz="2100" dirty="0" err="1"/>
              <a:t>diferencia</a:t>
            </a:r>
            <a:r>
              <a:rPr lang="en-US" sz="2100" dirty="0"/>
              <a:t> entre </a:t>
            </a:r>
            <a:r>
              <a:rPr lang="en-US" sz="2100" i="1" dirty="0" err="1"/>
              <a:t>tecnología</a:t>
            </a:r>
            <a:r>
              <a:rPr lang="en-US" sz="2100" dirty="0"/>
              <a:t> y </a:t>
            </a:r>
            <a:r>
              <a:rPr lang="en-US" sz="2100" i="1" dirty="0" err="1"/>
              <a:t>tecnología</a:t>
            </a:r>
            <a:r>
              <a:rPr lang="en-US" sz="2100" i="1" dirty="0"/>
              <a:t> </a:t>
            </a:r>
            <a:r>
              <a:rPr lang="en-US" sz="2100" i="1" dirty="0" err="1"/>
              <a:t>científica</a:t>
            </a:r>
            <a:r>
              <a:rPr lang="en-US" sz="2100" dirty="0"/>
              <a:t>. El </a:t>
            </a:r>
            <a:r>
              <a:rPr lang="en-US" sz="2100" dirty="0" err="1"/>
              <a:t>mundo</a:t>
            </a:r>
            <a:r>
              <a:rPr lang="en-US" sz="2100" dirty="0"/>
              <a:t> ha </a:t>
            </a:r>
            <a:r>
              <a:rPr lang="en-US" sz="2100" dirty="0" err="1"/>
              <a:t>tenido</a:t>
            </a:r>
            <a:r>
              <a:rPr lang="en-US" sz="2100" dirty="0"/>
              <a:t> </a:t>
            </a:r>
            <a:r>
              <a:rPr lang="en-US" sz="2100" dirty="0" err="1"/>
              <a:t>tecnología</a:t>
            </a:r>
            <a:r>
              <a:rPr lang="en-US" sz="2100" dirty="0"/>
              <a:t> </a:t>
            </a:r>
            <a:r>
              <a:rPr lang="en-US" sz="2100" dirty="0" err="1"/>
              <a:t>desde</a:t>
            </a:r>
            <a:r>
              <a:rPr lang="en-US" sz="2100" dirty="0"/>
              <a:t> </a:t>
            </a:r>
            <a:r>
              <a:rPr lang="en-US" sz="2100" dirty="0" smtClean="0"/>
              <a:t>la </a:t>
            </a:r>
            <a:r>
              <a:rPr lang="en-US" sz="2100" dirty="0" err="1"/>
              <a:t>Edad</a:t>
            </a:r>
            <a:r>
              <a:rPr lang="en-US" sz="2100" dirty="0"/>
              <a:t> de </a:t>
            </a:r>
            <a:r>
              <a:rPr lang="en-US" sz="2100" dirty="0" err="1"/>
              <a:t>Piedra</a:t>
            </a:r>
            <a:r>
              <a:rPr lang="en-US" sz="2100" dirty="0"/>
              <a:t>, </a:t>
            </a:r>
            <a:r>
              <a:rPr lang="en-US" sz="2100" dirty="0" err="1"/>
              <a:t>cuando</a:t>
            </a:r>
            <a:r>
              <a:rPr lang="en-US" sz="2100" dirty="0"/>
              <a:t> los </a:t>
            </a:r>
            <a:r>
              <a:rPr lang="en-US" sz="2100" dirty="0" err="1" smtClean="0"/>
              <a:t>homínidos</a:t>
            </a:r>
            <a:r>
              <a:rPr lang="en-US" sz="2100" dirty="0"/>
              <a:t>, </a:t>
            </a:r>
            <a:r>
              <a:rPr lang="en-US" sz="2100" dirty="0" err="1"/>
              <a:t>convirtieron</a:t>
            </a:r>
            <a:r>
              <a:rPr lang="en-US" sz="2100" dirty="0"/>
              <a:t> </a:t>
            </a:r>
            <a:r>
              <a:rPr lang="en-US" sz="2100" dirty="0" err="1"/>
              <a:t>las</a:t>
            </a:r>
            <a:r>
              <a:rPr lang="en-US" sz="2100" dirty="0"/>
              <a:t> </a:t>
            </a:r>
            <a:r>
              <a:rPr lang="en-US" sz="2100" dirty="0" err="1"/>
              <a:t>piedras</a:t>
            </a:r>
            <a:r>
              <a:rPr lang="en-US" sz="2100" dirty="0"/>
              <a:t> en </a:t>
            </a:r>
            <a:r>
              <a:rPr lang="en-US" sz="2100" dirty="0" err="1"/>
              <a:t>herramientas</a:t>
            </a:r>
            <a:r>
              <a:rPr lang="en-US" sz="2100" dirty="0"/>
              <a:t>. De </a:t>
            </a:r>
            <a:r>
              <a:rPr lang="en-US" sz="2100" dirty="0" err="1"/>
              <a:t>hecho</a:t>
            </a:r>
            <a:r>
              <a:rPr lang="en-US" sz="2100" dirty="0"/>
              <a:t>, la </a:t>
            </a:r>
            <a:r>
              <a:rPr lang="en-US" sz="2100" dirty="0" err="1"/>
              <a:t>historia</a:t>
            </a:r>
            <a:r>
              <a:rPr lang="en-US" sz="2100" dirty="0"/>
              <a:t> de la </a:t>
            </a:r>
            <a:r>
              <a:rPr lang="en-US" sz="2100" dirty="0" err="1"/>
              <a:t>humanidad</a:t>
            </a:r>
            <a:r>
              <a:rPr lang="en-US" sz="2100" dirty="0"/>
              <a:t> </a:t>
            </a:r>
            <a:r>
              <a:rPr lang="en-US" sz="2100" dirty="0" err="1"/>
              <a:t>puede</a:t>
            </a:r>
            <a:r>
              <a:rPr lang="en-US" sz="2100" dirty="0"/>
              <a:t> </a:t>
            </a:r>
            <a:r>
              <a:rPr lang="en-US" sz="2100" dirty="0" err="1"/>
              <a:t>clasificarse</a:t>
            </a:r>
            <a:r>
              <a:rPr lang="en-US" sz="2100" dirty="0"/>
              <a:t> en </a:t>
            </a:r>
            <a:r>
              <a:rPr lang="en-US" sz="2100" dirty="0" err="1"/>
              <a:t>edades</a:t>
            </a:r>
            <a:r>
              <a:rPr lang="en-US" sz="2100" dirty="0"/>
              <a:t> de </a:t>
            </a:r>
            <a:r>
              <a:rPr lang="en-US" sz="2100" dirty="0" err="1"/>
              <a:t>tecnologías</a:t>
            </a:r>
            <a:r>
              <a:rPr lang="en-US" sz="2100" dirty="0"/>
              <a:t>: la </a:t>
            </a:r>
            <a:r>
              <a:rPr lang="en-US" sz="2100" dirty="0" err="1"/>
              <a:t>Edad</a:t>
            </a:r>
            <a:r>
              <a:rPr lang="en-US" sz="2100" dirty="0"/>
              <a:t> de </a:t>
            </a:r>
            <a:r>
              <a:rPr lang="en-US" sz="2100" dirty="0" err="1"/>
              <a:t>Piedra</a:t>
            </a:r>
            <a:r>
              <a:rPr lang="en-US" sz="2100" dirty="0"/>
              <a:t>, la </a:t>
            </a:r>
            <a:r>
              <a:rPr lang="en-US" sz="2100" dirty="0" err="1"/>
              <a:t>Edad</a:t>
            </a:r>
            <a:r>
              <a:rPr lang="en-US" sz="2100" dirty="0"/>
              <a:t> de </a:t>
            </a:r>
            <a:r>
              <a:rPr lang="en-US" sz="2100" dirty="0" err="1"/>
              <a:t>Bronce</a:t>
            </a:r>
            <a:r>
              <a:rPr lang="en-US" sz="2100" dirty="0"/>
              <a:t>, la </a:t>
            </a:r>
            <a:r>
              <a:rPr lang="en-US" sz="2100" dirty="0" err="1"/>
              <a:t>Edad</a:t>
            </a:r>
            <a:r>
              <a:rPr lang="en-US" sz="2100" dirty="0"/>
              <a:t> de </a:t>
            </a:r>
            <a:r>
              <a:rPr lang="en-US" sz="2100" dirty="0" err="1"/>
              <a:t>Hierro</a:t>
            </a:r>
            <a:r>
              <a:rPr lang="en-US" sz="2100" dirty="0"/>
              <a:t>. </a:t>
            </a:r>
            <a:endParaRPr lang="en-US" sz="2100" dirty="0" smtClean="0"/>
          </a:p>
          <a:p>
            <a:pPr marL="342900" indent="-342900">
              <a:buFont typeface="Arial" charset="0"/>
              <a:buChar char="•"/>
            </a:pPr>
            <a:r>
              <a:rPr lang="en-US" sz="2100" dirty="0" err="1" smtClean="0"/>
              <a:t>Pero</a:t>
            </a:r>
            <a:r>
              <a:rPr lang="en-US" sz="2100" dirty="0"/>
              <a:t>, ¿a </a:t>
            </a:r>
            <a:r>
              <a:rPr lang="en-US" sz="2100" dirty="0" err="1"/>
              <a:t>qué</a:t>
            </a:r>
            <a:r>
              <a:rPr lang="en-US" sz="2100" dirty="0"/>
              <a:t> </a:t>
            </a:r>
            <a:r>
              <a:rPr lang="en-US" sz="2100" dirty="0" err="1"/>
              <a:t>edad</a:t>
            </a:r>
            <a:r>
              <a:rPr lang="en-US" sz="2100" dirty="0"/>
              <a:t> </a:t>
            </a:r>
            <a:r>
              <a:rPr lang="en-US" sz="2100" dirty="0" err="1"/>
              <a:t>llamaremos</a:t>
            </a:r>
            <a:r>
              <a:rPr lang="en-US" sz="2100" dirty="0"/>
              <a:t> </a:t>
            </a:r>
            <a:r>
              <a:rPr lang="en-US" sz="2100" dirty="0" err="1"/>
              <a:t>nuestra</a:t>
            </a:r>
            <a:r>
              <a:rPr lang="en-US" sz="2100" dirty="0"/>
              <a:t> era, la era </a:t>
            </a:r>
            <a:r>
              <a:rPr lang="en-US" sz="2100" dirty="0" err="1"/>
              <a:t>moderna</a:t>
            </a:r>
            <a:r>
              <a:rPr lang="en-US" sz="2100" dirty="0"/>
              <a:t>? Como un </a:t>
            </a:r>
            <a:r>
              <a:rPr lang="en-US" sz="2100" dirty="0" err="1"/>
              <a:t>reflejo</a:t>
            </a:r>
            <a:r>
              <a:rPr lang="en-US" sz="2100" dirty="0"/>
              <a:t> de </a:t>
            </a:r>
            <a:r>
              <a:rPr lang="en-US" sz="2100" dirty="0" err="1"/>
              <a:t>su</a:t>
            </a:r>
            <a:r>
              <a:rPr lang="en-US" sz="2100" dirty="0"/>
              <a:t> </a:t>
            </a:r>
            <a:r>
              <a:rPr lang="en-US" sz="2100" dirty="0" err="1"/>
              <a:t>influencia</a:t>
            </a:r>
            <a:r>
              <a:rPr lang="en-US" sz="2100" dirty="0"/>
              <a:t> en la </a:t>
            </a:r>
            <a:r>
              <a:rPr lang="en-US" sz="2100" dirty="0" err="1"/>
              <a:t>sociedad</a:t>
            </a:r>
            <a:r>
              <a:rPr lang="en-US" sz="2100" dirty="0"/>
              <a:t>, un </a:t>
            </a:r>
            <a:r>
              <a:rPr lang="en-US" sz="2100" dirty="0" err="1"/>
              <a:t>término</a:t>
            </a:r>
            <a:r>
              <a:rPr lang="en-US" sz="2100" dirty="0"/>
              <a:t> </a:t>
            </a:r>
            <a:r>
              <a:rPr lang="en-US" sz="2100" dirty="0" err="1"/>
              <a:t>más</a:t>
            </a:r>
            <a:r>
              <a:rPr lang="en-US" sz="2100" dirty="0"/>
              <a:t> </a:t>
            </a:r>
            <a:r>
              <a:rPr lang="en-US" sz="2100" dirty="0" err="1"/>
              <a:t>descriptivo</a:t>
            </a:r>
            <a:r>
              <a:rPr lang="en-US" sz="2100" dirty="0"/>
              <a:t> </a:t>
            </a:r>
            <a:r>
              <a:rPr lang="en-US" sz="2100" dirty="0" err="1"/>
              <a:t>sería</a:t>
            </a:r>
            <a:r>
              <a:rPr lang="en-US" sz="2100" dirty="0"/>
              <a:t> la </a:t>
            </a:r>
            <a:r>
              <a:rPr lang="en-US" sz="2100" b="1" dirty="0"/>
              <a:t>era de la </a:t>
            </a:r>
            <a:r>
              <a:rPr lang="en-US" sz="2100" b="1" dirty="0" err="1"/>
              <a:t>ciencia</a:t>
            </a:r>
            <a:r>
              <a:rPr lang="en-US" sz="2100" b="1" dirty="0"/>
              <a:t> y la </a:t>
            </a:r>
            <a:r>
              <a:rPr lang="en-US" sz="2100" b="1" dirty="0" err="1"/>
              <a:t>tecnología</a:t>
            </a:r>
            <a:r>
              <a:rPr lang="en-US" sz="2100" b="1" dirty="0"/>
              <a:t>.</a:t>
            </a:r>
          </a:p>
        </p:txBody>
      </p:sp>
      <p:pic>
        <p:nvPicPr>
          <p:cNvPr id="4" name="Imagen 3"/>
          <p:cNvPicPr>
            <a:picLocks noChangeAspect="1"/>
          </p:cNvPicPr>
          <p:nvPr/>
        </p:nvPicPr>
        <p:blipFill>
          <a:blip r:embed="rId3"/>
          <a:stretch>
            <a:fillRect/>
          </a:stretch>
        </p:blipFill>
        <p:spPr>
          <a:xfrm>
            <a:off x="8493414" y="568738"/>
            <a:ext cx="3517900" cy="4965700"/>
          </a:xfrm>
          <a:prstGeom prst="rect">
            <a:avLst/>
          </a:prstGeom>
        </p:spPr>
      </p:pic>
    </p:spTree>
    <p:extLst>
      <p:ext uri="{BB962C8B-B14F-4D97-AF65-F5344CB8AC3E}">
        <p14:creationId xmlns:p14="http://schemas.microsoft.com/office/powerpoint/2010/main" val="16692664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36</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6" name="Marcador de contenido 2"/>
          <p:cNvSpPr txBox="1">
            <a:spLocks/>
          </p:cNvSpPr>
          <p:nvPr/>
        </p:nvSpPr>
        <p:spPr>
          <a:xfrm>
            <a:off x="770400" y="1662545"/>
            <a:ext cx="4997824" cy="3724410"/>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En el </a:t>
            </a:r>
            <a:r>
              <a:rPr lang="en-US" sz="2400" dirty="0" err="1"/>
              <a:t>hecho</a:t>
            </a:r>
            <a:r>
              <a:rPr lang="en-US" sz="2400" dirty="0"/>
              <a:t> </a:t>
            </a:r>
            <a:r>
              <a:rPr lang="en-US" sz="2400" dirty="0" err="1"/>
              <a:t>histórico</a:t>
            </a:r>
            <a:r>
              <a:rPr lang="en-US" sz="2400" dirty="0"/>
              <a:t>, la </a:t>
            </a:r>
            <a:r>
              <a:rPr lang="en-US" sz="2400" dirty="0" err="1"/>
              <a:t>transición</a:t>
            </a:r>
            <a:r>
              <a:rPr lang="en-US" sz="2400" dirty="0"/>
              <a:t> de la </a:t>
            </a:r>
            <a:r>
              <a:rPr lang="en-US" sz="2400" dirty="0" err="1"/>
              <a:t>antigüedad</a:t>
            </a:r>
            <a:r>
              <a:rPr lang="en-US" sz="2400" dirty="0"/>
              <a:t> a la </a:t>
            </a:r>
            <a:r>
              <a:rPr lang="en-US" sz="2400" dirty="0" err="1" smtClean="0"/>
              <a:t>modernidad</a:t>
            </a:r>
            <a:r>
              <a:rPr lang="en-US" sz="2400" dirty="0" smtClean="0"/>
              <a:t> </a:t>
            </a:r>
            <a:r>
              <a:rPr lang="en-US" sz="2400" dirty="0" err="1"/>
              <a:t>surgió</a:t>
            </a:r>
            <a:r>
              <a:rPr lang="en-US" sz="2400" dirty="0"/>
              <a:t> del </a:t>
            </a:r>
            <a:r>
              <a:rPr lang="en-US" sz="2400" dirty="0" err="1"/>
              <a:t>origen</a:t>
            </a:r>
            <a:r>
              <a:rPr lang="en-US" sz="2400" dirty="0"/>
              <a:t> de la </a:t>
            </a:r>
            <a:r>
              <a:rPr lang="en-US" sz="2400" dirty="0" err="1"/>
              <a:t>ciencia</a:t>
            </a:r>
            <a:r>
              <a:rPr lang="en-US" sz="2400" dirty="0"/>
              <a:t> y de </a:t>
            </a:r>
            <a:r>
              <a:rPr lang="en-US" sz="2400" dirty="0" err="1"/>
              <a:t>ahí</a:t>
            </a:r>
            <a:r>
              <a:rPr lang="en-US" sz="2400" dirty="0"/>
              <a:t> </a:t>
            </a:r>
            <a:r>
              <a:rPr lang="en-US" sz="2400" dirty="0" err="1"/>
              <a:t>todas</a:t>
            </a:r>
            <a:r>
              <a:rPr lang="en-US" sz="2400" dirty="0"/>
              <a:t> </a:t>
            </a:r>
            <a:r>
              <a:rPr lang="en-US" sz="2400" dirty="0" err="1"/>
              <a:t>las</a:t>
            </a:r>
            <a:r>
              <a:rPr lang="en-US" sz="2400" dirty="0"/>
              <a:t> </a:t>
            </a:r>
            <a:r>
              <a:rPr lang="en-US" sz="2400" dirty="0" err="1"/>
              <a:t>tecnologías</a:t>
            </a:r>
            <a:r>
              <a:rPr lang="en-US" sz="2400" dirty="0"/>
              <a:t> </a:t>
            </a:r>
            <a:r>
              <a:rPr lang="en-US" sz="2400" dirty="0" err="1"/>
              <a:t>derivadas</a:t>
            </a:r>
            <a:r>
              <a:rPr lang="en-US" sz="2400" dirty="0"/>
              <a:t> de la </a:t>
            </a:r>
            <a:r>
              <a:rPr lang="en-US" sz="2400" dirty="0" err="1"/>
              <a:t>ciencia</a:t>
            </a:r>
            <a:r>
              <a:rPr lang="en-US" sz="2400" dirty="0"/>
              <a:t>, la </a:t>
            </a:r>
            <a:r>
              <a:rPr lang="en-US" sz="2400" dirty="0" err="1"/>
              <a:t>tecnología</a:t>
            </a:r>
            <a:r>
              <a:rPr lang="en-US" sz="2400" dirty="0"/>
              <a:t> </a:t>
            </a:r>
            <a:r>
              <a:rPr lang="en-US" sz="2400" dirty="0" err="1"/>
              <a:t>científica</a:t>
            </a:r>
            <a:r>
              <a:rPr lang="en-US" sz="2400" dirty="0"/>
              <a:t>. Las </a:t>
            </a:r>
            <a:r>
              <a:rPr lang="en-US" sz="2400" dirty="0" err="1"/>
              <a:t>tecnologías</a:t>
            </a:r>
            <a:r>
              <a:rPr lang="en-US" sz="2400" dirty="0"/>
              <a:t> son el "</a:t>
            </a:r>
            <a:r>
              <a:rPr lang="en-US" sz="2400" b="1" dirty="0" err="1"/>
              <a:t>cómo</a:t>
            </a:r>
            <a:r>
              <a:rPr lang="en-US" sz="2400" dirty="0"/>
              <a:t>" </a:t>
            </a:r>
            <a:r>
              <a:rPr lang="en-US" sz="2400" dirty="0" err="1"/>
              <a:t>hacer</a:t>
            </a:r>
            <a:r>
              <a:rPr lang="en-US" sz="2400" dirty="0"/>
              <a:t> </a:t>
            </a:r>
            <a:r>
              <a:rPr lang="en-US" sz="2400" dirty="0" err="1" smtClean="0"/>
              <a:t>algo</a:t>
            </a:r>
            <a:r>
              <a:rPr lang="en-US" sz="2400" dirty="0" smtClean="0"/>
              <a:t>. La </a:t>
            </a:r>
            <a:r>
              <a:rPr lang="en-US" sz="2400" dirty="0" err="1"/>
              <a:t>ciencia</a:t>
            </a:r>
            <a:r>
              <a:rPr lang="en-US" sz="2400" dirty="0"/>
              <a:t> </a:t>
            </a:r>
            <a:r>
              <a:rPr lang="en-US" sz="2400" dirty="0" err="1"/>
              <a:t>es</a:t>
            </a:r>
            <a:r>
              <a:rPr lang="en-US" sz="2400" dirty="0"/>
              <a:t> el "</a:t>
            </a:r>
            <a:r>
              <a:rPr lang="en-US" sz="2400" b="1" dirty="0" err="1"/>
              <a:t>por</a:t>
            </a:r>
            <a:r>
              <a:rPr lang="en-US" sz="2400" b="1" dirty="0"/>
              <a:t> </a:t>
            </a:r>
            <a:r>
              <a:rPr lang="en-US" sz="2400" b="1" dirty="0" err="1"/>
              <a:t>qué</a:t>
            </a:r>
            <a:r>
              <a:rPr lang="en-US" sz="2400" dirty="0"/>
              <a:t>" de </a:t>
            </a:r>
            <a:r>
              <a:rPr lang="en-US" sz="2400" dirty="0" err="1"/>
              <a:t>algo</a:t>
            </a:r>
            <a:r>
              <a:rPr lang="en-US" sz="2400" dirty="0"/>
              <a:t>. </a:t>
            </a:r>
            <a:endParaRPr lang="en-US" sz="2400" dirty="0" smtClean="0"/>
          </a:p>
        </p:txBody>
      </p:sp>
      <p:pic>
        <p:nvPicPr>
          <p:cNvPr id="5" name="Imagen 4"/>
          <p:cNvPicPr>
            <a:picLocks noChangeAspect="1"/>
          </p:cNvPicPr>
          <p:nvPr/>
        </p:nvPicPr>
        <p:blipFill>
          <a:blip r:embed="rId3"/>
          <a:stretch>
            <a:fillRect/>
          </a:stretch>
        </p:blipFill>
        <p:spPr>
          <a:xfrm>
            <a:off x="5768224" y="182880"/>
            <a:ext cx="6108700" cy="4140200"/>
          </a:xfrm>
          <a:prstGeom prst="rect">
            <a:avLst/>
          </a:prstGeom>
        </p:spPr>
      </p:pic>
      <p:sp>
        <p:nvSpPr>
          <p:cNvPr id="9" name="Marcador de contenido 2"/>
          <p:cNvSpPr txBox="1">
            <a:spLocks/>
          </p:cNvSpPr>
          <p:nvPr/>
        </p:nvSpPr>
        <p:spPr>
          <a:xfrm>
            <a:off x="829931" y="4794043"/>
            <a:ext cx="10699823" cy="183711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err="1" smtClean="0"/>
              <a:t>Así</a:t>
            </a:r>
            <a:r>
              <a:rPr lang="en-US" sz="2400" dirty="0" smtClean="0"/>
              <a:t> </a:t>
            </a:r>
            <a:r>
              <a:rPr lang="en-US" sz="2400" dirty="0" err="1"/>
              <a:t>que</a:t>
            </a:r>
            <a:r>
              <a:rPr lang="en-US" sz="2400" dirty="0"/>
              <a:t> </a:t>
            </a:r>
            <a:r>
              <a:rPr lang="en-US" sz="2400" i="1" dirty="0" err="1"/>
              <a:t>las</a:t>
            </a:r>
            <a:r>
              <a:rPr lang="en-US" sz="2400" i="1" dirty="0"/>
              <a:t> </a:t>
            </a:r>
            <a:r>
              <a:rPr lang="en-US" sz="2400" i="1" dirty="0" err="1"/>
              <a:t>tecnologías</a:t>
            </a:r>
            <a:r>
              <a:rPr lang="en-US" sz="2400" i="1" dirty="0"/>
              <a:t> </a:t>
            </a:r>
            <a:r>
              <a:rPr lang="en-US" sz="2400" i="1" dirty="0" err="1"/>
              <a:t>científicas</a:t>
            </a:r>
            <a:r>
              <a:rPr lang="en-US" sz="2400" i="1" dirty="0"/>
              <a:t> son </a:t>
            </a:r>
            <a:r>
              <a:rPr lang="en-US" sz="2400" i="1" dirty="0" err="1"/>
              <a:t>tanto</a:t>
            </a:r>
            <a:r>
              <a:rPr lang="en-US" sz="2400" i="1" dirty="0"/>
              <a:t> </a:t>
            </a:r>
            <a:r>
              <a:rPr lang="en-US" sz="2400" i="1" dirty="0" err="1"/>
              <a:t>cómo</a:t>
            </a:r>
            <a:r>
              <a:rPr lang="en-US" sz="2400" i="1" dirty="0"/>
              <a:t> y </a:t>
            </a:r>
            <a:r>
              <a:rPr lang="en-US" sz="2400" i="1" dirty="0" err="1"/>
              <a:t>por</a:t>
            </a:r>
            <a:r>
              <a:rPr lang="en-US" sz="2400" i="1" dirty="0"/>
              <a:t> </a:t>
            </a:r>
            <a:r>
              <a:rPr lang="en-US" sz="2400" i="1" dirty="0" err="1"/>
              <a:t>qué</a:t>
            </a:r>
            <a:r>
              <a:rPr lang="en-US" sz="2400" i="1" dirty="0"/>
              <a:t> se </a:t>
            </a:r>
            <a:r>
              <a:rPr lang="en-US" sz="2400" i="1" dirty="0" err="1"/>
              <a:t>puede</a:t>
            </a:r>
            <a:r>
              <a:rPr lang="en-US" sz="2400" i="1" dirty="0"/>
              <a:t> </a:t>
            </a:r>
            <a:r>
              <a:rPr lang="en-US" sz="2400" i="1" dirty="0" err="1"/>
              <a:t>hacer</a:t>
            </a:r>
            <a:r>
              <a:rPr lang="en-US" sz="2400" i="1" dirty="0"/>
              <a:t> </a:t>
            </a:r>
            <a:r>
              <a:rPr lang="en-US" sz="2400" i="1" dirty="0" err="1"/>
              <a:t>algo</a:t>
            </a:r>
            <a:r>
              <a:rPr lang="en-US" sz="2400" i="1" dirty="0"/>
              <a:t> en la </a:t>
            </a:r>
            <a:r>
              <a:rPr lang="en-US" sz="2400" i="1" dirty="0" err="1"/>
              <a:t>naturaleza</a:t>
            </a:r>
            <a:r>
              <a:rPr lang="en-US" sz="2400" dirty="0"/>
              <a:t>. La </a:t>
            </a:r>
            <a:r>
              <a:rPr lang="en-US" sz="2400" dirty="0" err="1"/>
              <a:t>ciencia</a:t>
            </a:r>
            <a:r>
              <a:rPr lang="en-US" sz="2400" dirty="0"/>
              <a:t> </a:t>
            </a:r>
            <a:r>
              <a:rPr lang="en-US" sz="2400" dirty="0" err="1"/>
              <a:t>entiende</a:t>
            </a:r>
            <a:r>
              <a:rPr lang="en-US" sz="2400" dirty="0"/>
              <a:t> la </a:t>
            </a:r>
            <a:r>
              <a:rPr lang="en-US" sz="2400" dirty="0" err="1"/>
              <a:t>naturaleza</a:t>
            </a:r>
            <a:r>
              <a:rPr lang="en-US" sz="2400" dirty="0"/>
              <a:t>. La </a:t>
            </a:r>
            <a:r>
              <a:rPr lang="en-US" sz="2400" dirty="0" err="1"/>
              <a:t>tecnología</a:t>
            </a:r>
            <a:r>
              <a:rPr lang="en-US" sz="2400" dirty="0"/>
              <a:t> </a:t>
            </a:r>
            <a:r>
              <a:rPr lang="en-US" sz="2400" dirty="0" err="1"/>
              <a:t>científica</a:t>
            </a:r>
            <a:r>
              <a:rPr lang="en-US" sz="2400" dirty="0"/>
              <a:t> </a:t>
            </a:r>
            <a:r>
              <a:rPr lang="en-US" sz="2400" dirty="0" err="1"/>
              <a:t>manipula</a:t>
            </a:r>
            <a:r>
              <a:rPr lang="en-US" sz="2400" dirty="0"/>
              <a:t> la </a:t>
            </a:r>
            <a:r>
              <a:rPr lang="en-US" sz="2400" dirty="0" err="1"/>
              <a:t>naturaleza</a:t>
            </a:r>
            <a:r>
              <a:rPr lang="en-US" sz="2400" dirty="0"/>
              <a:t>. Y </a:t>
            </a:r>
            <a:r>
              <a:rPr lang="en-US" sz="2400" dirty="0" err="1"/>
              <a:t>esto</a:t>
            </a:r>
            <a:r>
              <a:rPr lang="en-US" sz="2400" dirty="0"/>
              <a:t> </a:t>
            </a:r>
            <a:r>
              <a:rPr lang="en-US" sz="2400" dirty="0" err="1"/>
              <a:t>es</a:t>
            </a:r>
            <a:r>
              <a:rPr lang="en-US" sz="2400" dirty="0"/>
              <a:t> </a:t>
            </a:r>
            <a:r>
              <a:rPr lang="en-US" sz="2400" dirty="0" err="1"/>
              <a:t>bueno</a:t>
            </a:r>
            <a:r>
              <a:rPr lang="en-US" sz="2400" dirty="0"/>
              <a:t> o </a:t>
            </a:r>
            <a:r>
              <a:rPr lang="en-US" sz="2400" dirty="0" err="1"/>
              <a:t>malo</a:t>
            </a:r>
            <a:r>
              <a:rPr lang="en-US" sz="2400" dirty="0"/>
              <a:t>, </a:t>
            </a:r>
            <a:r>
              <a:rPr lang="en-US" sz="2400" dirty="0" err="1"/>
              <a:t>dependiendo</a:t>
            </a:r>
            <a:r>
              <a:rPr lang="en-US" sz="2400" dirty="0"/>
              <a:t> de lo </a:t>
            </a:r>
            <a:r>
              <a:rPr lang="en-US" sz="2400" dirty="0" err="1"/>
              <a:t>que</a:t>
            </a:r>
            <a:r>
              <a:rPr lang="en-US" sz="2400" dirty="0"/>
              <a:t> </a:t>
            </a:r>
            <a:r>
              <a:rPr lang="en-US" sz="2400" dirty="0" err="1"/>
              <a:t>hagamos</a:t>
            </a:r>
            <a:r>
              <a:rPr lang="en-US" sz="2400" dirty="0"/>
              <a:t> a la </a:t>
            </a:r>
            <a:r>
              <a:rPr lang="en-US" sz="2400" dirty="0" err="1"/>
              <a:t>naturaleza</a:t>
            </a:r>
            <a:r>
              <a:rPr lang="en-US" sz="2400" dirty="0"/>
              <a:t>.</a:t>
            </a:r>
            <a:endParaRPr lang="en-US" sz="2400" dirty="0">
              <a:solidFill>
                <a:schemeClr val="tx1"/>
              </a:solidFill>
            </a:endParaRPr>
          </a:p>
        </p:txBody>
      </p:sp>
    </p:spTree>
    <p:extLst>
      <p:ext uri="{BB962C8B-B14F-4D97-AF65-F5344CB8AC3E}">
        <p14:creationId xmlns:p14="http://schemas.microsoft.com/office/powerpoint/2010/main" val="59866486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6" name="Marcador de contenido 2"/>
          <p:cNvSpPr txBox="1">
            <a:spLocks/>
          </p:cNvSpPr>
          <p:nvPr/>
        </p:nvSpPr>
        <p:spPr>
          <a:xfrm>
            <a:off x="770399" y="1446414"/>
            <a:ext cx="10850793" cy="4671753"/>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smtClean="0"/>
              <a:t> </a:t>
            </a:r>
            <a:r>
              <a:rPr lang="en-US" sz="2400" dirty="0" err="1" smtClean="0"/>
              <a:t>Estas</a:t>
            </a:r>
            <a:r>
              <a:rPr lang="en-US" sz="2400" dirty="0" smtClean="0"/>
              <a:t> </a:t>
            </a:r>
            <a:r>
              <a:rPr lang="en-US" sz="2400" dirty="0"/>
              <a:t>son </a:t>
            </a:r>
            <a:r>
              <a:rPr lang="en-US" sz="2400" dirty="0" err="1"/>
              <a:t>las</a:t>
            </a:r>
            <a:r>
              <a:rPr lang="en-US" sz="2400" dirty="0"/>
              <a:t> </a:t>
            </a:r>
            <a:r>
              <a:rPr lang="en-US" sz="2400" dirty="0" err="1"/>
              <a:t>conexiones</a:t>
            </a:r>
            <a:r>
              <a:rPr lang="en-US" sz="2400" dirty="0"/>
              <a:t> </a:t>
            </a:r>
            <a:r>
              <a:rPr lang="en-US" sz="2400" dirty="0" err="1"/>
              <a:t>modernas</a:t>
            </a:r>
            <a:r>
              <a:rPr lang="en-US" sz="2400" dirty="0"/>
              <a:t>, </a:t>
            </a:r>
            <a:r>
              <a:rPr lang="en-US" sz="2400" dirty="0" err="1"/>
              <a:t>desde</a:t>
            </a:r>
            <a:r>
              <a:rPr lang="en-US" sz="2400" dirty="0"/>
              <a:t> la </a:t>
            </a:r>
            <a:r>
              <a:rPr lang="en-US" sz="2400" dirty="0" err="1"/>
              <a:t>ciencia</a:t>
            </a:r>
            <a:r>
              <a:rPr lang="en-US" sz="2400" dirty="0"/>
              <a:t> a la </a:t>
            </a:r>
            <a:r>
              <a:rPr lang="en-US" sz="2400" dirty="0" err="1"/>
              <a:t>tecnología</a:t>
            </a:r>
            <a:r>
              <a:rPr lang="en-US" sz="2400" dirty="0"/>
              <a:t> y la </a:t>
            </a:r>
            <a:r>
              <a:rPr lang="en-US" sz="2400" dirty="0" err="1"/>
              <a:t>economía</a:t>
            </a:r>
            <a:r>
              <a:rPr lang="en-US" sz="2400" dirty="0"/>
              <a:t>. Las </a:t>
            </a:r>
            <a:r>
              <a:rPr lang="en-US" sz="2400" dirty="0" err="1"/>
              <a:t>tecnologías</a:t>
            </a:r>
            <a:r>
              <a:rPr lang="en-US" sz="2400" dirty="0"/>
              <a:t> </a:t>
            </a:r>
            <a:r>
              <a:rPr lang="en-US" sz="2400" dirty="0" err="1"/>
              <a:t>científicas</a:t>
            </a:r>
            <a:r>
              <a:rPr lang="en-US" sz="2400" dirty="0"/>
              <a:t> </a:t>
            </a:r>
            <a:r>
              <a:rPr lang="en-US" sz="2400" dirty="0" err="1"/>
              <a:t>proporcionan</a:t>
            </a:r>
            <a:r>
              <a:rPr lang="en-US" sz="2400" dirty="0"/>
              <a:t> la base para </a:t>
            </a:r>
            <a:r>
              <a:rPr lang="en-US" sz="2400" dirty="0" err="1"/>
              <a:t>nuevos</a:t>
            </a:r>
            <a:r>
              <a:rPr lang="en-US" sz="2400" dirty="0"/>
              <a:t> </a:t>
            </a:r>
            <a:r>
              <a:rPr lang="en-US" sz="2400" dirty="0" err="1"/>
              <a:t>productos</a:t>
            </a:r>
            <a:r>
              <a:rPr lang="en-US" sz="2400" dirty="0"/>
              <a:t>, </a:t>
            </a:r>
            <a:r>
              <a:rPr lang="en-US" sz="2400" dirty="0" err="1"/>
              <a:t>servicios</a:t>
            </a:r>
            <a:r>
              <a:rPr lang="en-US" sz="2400" dirty="0"/>
              <a:t> y </a:t>
            </a:r>
            <a:r>
              <a:rPr lang="en-US" sz="2400" dirty="0" err="1"/>
              <a:t>procesos</a:t>
            </a:r>
            <a:r>
              <a:rPr lang="en-US" sz="2400" dirty="0"/>
              <a:t> de </a:t>
            </a:r>
            <a:r>
              <a:rPr lang="en-US" sz="2400" dirty="0" err="1"/>
              <a:t>alta</a:t>
            </a:r>
            <a:r>
              <a:rPr lang="en-US" sz="2400" dirty="0"/>
              <a:t> </a:t>
            </a:r>
            <a:r>
              <a:rPr lang="en-US" sz="2400" dirty="0" err="1"/>
              <a:t>tecnología</a:t>
            </a:r>
            <a:r>
              <a:rPr lang="en-US" sz="2400" dirty="0"/>
              <a:t> de </a:t>
            </a:r>
            <a:r>
              <a:rPr lang="en-US" sz="2400" dirty="0" err="1"/>
              <a:t>desarrollo</a:t>
            </a:r>
            <a:r>
              <a:rPr lang="en-US" sz="2400" dirty="0"/>
              <a:t> </a:t>
            </a:r>
            <a:r>
              <a:rPr lang="en-US" sz="2400" dirty="0" err="1"/>
              <a:t>económico</a:t>
            </a:r>
            <a:r>
              <a:rPr lang="en-US" sz="2400" dirty="0"/>
              <a:t> </a:t>
            </a:r>
            <a:r>
              <a:rPr lang="en-US" sz="2400" dirty="0" err="1"/>
              <a:t>moderno</a:t>
            </a:r>
            <a:r>
              <a:rPr lang="en-US" sz="2400" dirty="0"/>
              <a:t>. </a:t>
            </a:r>
            <a:endParaRPr lang="en-US" sz="2400" dirty="0" smtClean="0"/>
          </a:p>
          <a:p>
            <a:pPr>
              <a:buClr>
                <a:schemeClr val="tx1"/>
              </a:buClr>
              <a:buFont typeface="Arial" charset="0"/>
              <a:buChar char="•"/>
            </a:pPr>
            <a:r>
              <a:rPr lang="en-US" sz="2400" dirty="0" smtClean="0"/>
              <a:t> El </a:t>
            </a:r>
            <a:r>
              <a:rPr lang="en-US" sz="2400" dirty="0" err="1"/>
              <a:t>estudio</a:t>
            </a:r>
            <a:r>
              <a:rPr lang="en-US" sz="2400" dirty="0"/>
              <a:t> de </a:t>
            </a:r>
            <a:r>
              <a:rPr lang="en-US" sz="2400" dirty="0" err="1"/>
              <a:t>estas</a:t>
            </a:r>
            <a:r>
              <a:rPr lang="en-US" sz="2400" dirty="0"/>
              <a:t> </a:t>
            </a:r>
            <a:r>
              <a:rPr lang="en-US" sz="2400" dirty="0" err="1"/>
              <a:t>conexiones</a:t>
            </a:r>
            <a:r>
              <a:rPr lang="en-US" sz="2400" dirty="0"/>
              <a:t> </a:t>
            </a:r>
            <a:r>
              <a:rPr lang="en-US" sz="2400" dirty="0" err="1"/>
              <a:t>es</a:t>
            </a:r>
            <a:r>
              <a:rPr lang="en-US" sz="2400" dirty="0"/>
              <a:t> el </a:t>
            </a:r>
            <a:r>
              <a:rPr lang="en-US" sz="2400" dirty="0" err="1"/>
              <a:t>tema</a:t>
            </a:r>
            <a:r>
              <a:rPr lang="en-US" sz="2400" dirty="0"/>
              <a:t> central de la </a:t>
            </a:r>
            <a:r>
              <a:rPr lang="en-US" sz="2400" dirty="0" err="1"/>
              <a:t>innovación</a:t>
            </a:r>
            <a:r>
              <a:rPr lang="en-US" sz="2400" dirty="0"/>
              <a:t> </a:t>
            </a:r>
            <a:r>
              <a:rPr lang="en-US" sz="2400" dirty="0" err="1"/>
              <a:t>tecnológica</a:t>
            </a:r>
            <a:r>
              <a:rPr lang="en-US" sz="2400" dirty="0"/>
              <a:t>. El campo de la </a:t>
            </a:r>
            <a:r>
              <a:rPr lang="en-US" sz="2400" dirty="0" err="1"/>
              <a:t>gestión</a:t>
            </a:r>
            <a:r>
              <a:rPr lang="en-US" sz="2400" dirty="0"/>
              <a:t> de la </a:t>
            </a:r>
            <a:r>
              <a:rPr lang="en-US" sz="2400" dirty="0" err="1"/>
              <a:t>tecnología</a:t>
            </a:r>
            <a:r>
              <a:rPr lang="en-US" sz="2400" dirty="0"/>
              <a:t> (MOT o management of technology) </a:t>
            </a:r>
            <a:r>
              <a:rPr lang="en-US" sz="2400" dirty="0" err="1"/>
              <a:t>estudia</a:t>
            </a:r>
            <a:r>
              <a:rPr lang="en-US" sz="2400" dirty="0"/>
              <a:t> los </a:t>
            </a:r>
            <a:r>
              <a:rPr lang="en-US" sz="2400" dirty="0" err="1"/>
              <a:t>principios</a:t>
            </a:r>
            <a:r>
              <a:rPr lang="en-US" sz="2400" dirty="0"/>
              <a:t> de la </a:t>
            </a:r>
            <a:r>
              <a:rPr lang="en-US" sz="2400" dirty="0" err="1"/>
              <a:t>innovación</a:t>
            </a:r>
            <a:r>
              <a:rPr lang="en-US" sz="2400" dirty="0"/>
              <a:t>, </a:t>
            </a:r>
            <a:r>
              <a:rPr lang="en-US" sz="2400" dirty="0" err="1"/>
              <a:t>que</a:t>
            </a:r>
            <a:r>
              <a:rPr lang="en-US" sz="2400" dirty="0"/>
              <a:t> </a:t>
            </a:r>
            <a:r>
              <a:rPr lang="en-US" sz="2400" dirty="0" err="1"/>
              <a:t>describen</a:t>
            </a:r>
            <a:r>
              <a:rPr lang="en-US" sz="2400" dirty="0"/>
              <a:t> los </a:t>
            </a:r>
            <a:r>
              <a:rPr lang="en-US" sz="2400" dirty="0" err="1"/>
              <a:t>patrones</a:t>
            </a:r>
            <a:r>
              <a:rPr lang="en-US" sz="2400" dirty="0"/>
              <a:t> y </a:t>
            </a:r>
            <a:r>
              <a:rPr lang="en-US" sz="2400" dirty="0" err="1"/>
              <a:t>principios</a:t>
            </a:r>
            <a:r>
              <a:rPr lang="en-US" sz="2400" dirty="0"/>
              <a:t> </a:t>
            </a:r>
            <a:r>
              <a:rPr lang="en-US" sz="2400" dirty="0" err="1"/>
              <a:t>generales</a:t>
            </a:r>
            <a:r>
              <a:rPr lang="en-US" sz="2400" dirty="0"/>
              <a:t> del </a:t>
            </a:r>
            <a:r>
              <a:rPr lang="en-US" sz="2400" dirty="0" err="1"/>
              <a:t>progreso</a:t>
            </a:r>
            <a:r>
              <a:rPr lang="en-US" sz="2400" dirty="0"/>
              <a:t> </a:t>
            </a:r>
            <a:r>
              <a:rPr lang="en-US" sz="2400" dirty="0" err="1"/>
              <a:t>tecnológico</a:t>
            </a:r>
            <a:r>
              <a:rPr lang="en-US" sz="2400" dirty="0"/>
              <a:t>: la </a:t>
            </a:r>
            <a:r>
              <a:rPr lang="en-US" sz="2400" dirty="0" err="1"/>
              <a:t>teoría</a:t>
            </a:r>
            <a:r>
              <a:rPr lang="en-US" sz="2400" dirty="0"/>
              <a:t> de la </a:t>
            </a:r>
            <a:r>
              <a:rPr lang="en-US" sz="2400" dirty="0" err="1"/>
              <a:t>innovación</a:t>
            </a:r>
            <a:r>
              <a:rPr lang="en-US" sz="2400" dirty="0"/>
              <a:t>. </a:t>
            </a:r>
            <a:endParaRPr lang="en-US" sz="2400" dirty="0" smtClean="0"/>
          </a:p>
          <a:p>
            <a:pPr>
              <a:buClr>
                <a:schemeClr val="tx1"/>
              </a:buClr>
              <a:buFont typeface="Arial" charset="0"/>
              <a:buChar char="•"/>
            </a:pPr>
            <a:r>
              <a:rPr lang="en-US" sz="2400" dirty="0" smtClean="0"/>
              <a:t> Como </a:t>
            </a:r>
            <a:r>
              <a:rPr lang="en-US" sz="2400" dirty="0"/>
              <a:t>en </a:t>
            </a:r>
            <a:r>
              <a:rPr lang="en-US" sz="2400" dirty="0" err="1"/>
              <a:t>cualquier</a:t>
            </a:r>
            <a:r>
              <a:rPr lang="en-US" sz="2400" dirty="0"/>
              <a:t> </a:t>
            </a:r>
            <a:r>
              <a:rPr lang="en-US" sz="2400" dirty="0" err="1"/>
              <a:t>teoría</a:t>
            </a:r>
            <a:r>
              <a:rPr lang="en-US" sz="2400" dirty="0"/>
              <a:t> social, el </a:t>
            </a:r>
            <a:r>
              <a:rPr lang="en-US" sz="2400" dirty="0" err="1"/>
              <a:t>contexto</a:t>
            </a:r>
            <a:r>
              <a:rPr lang="en-US" sz="2400" dirty="0"/>
              <a:t> de la </a:t>
            </a:r>
            <a:r>
              <a:rPr lang="en-US" sz="2400" dirty="0" err="1"/>
              <a:t>aplicación</a:t>
            </a:r>
            <a:r>
              <a:rPr lang="en-US" sz="2400" dirty="0"/>
              <a:t> de la </a:t>
            </a:r>
            <a:r>
              <a:rPr lang="en-US" sz="2400" dirty="0" err="1"/>
              <a:t>teoría</a:t>
            </a:r>
            <a:r>
              <a:rPr lang="en-US" sz="2400" dirty="0"/>
              <a:t> </a:t>
            </a:r>
            <a:r>
              <a:rPr lang="en-US" sz="2400" dirty="0" err="1"/>
              <a:t>afecta</a:t>
            </a:r>
            <a:r>
              <a:rPr lang="en-US" sz="2400" dirty="0"/>
              <a:t> la </a:t>
            </a:r>
            <a:r>
              <a:rPr lang="en-US" sz="2400" dirty="0" err="1"/>
              <a:t>generalidad</a:t>
            </a:r>
            <a:r>
              <a:rPr lang="en-US" sz="2400" dirty="0"/>
              <a:t> y la </a:t>
            </a:r>
            <a:r>
              <a:rPr lang="en-US" sz="2400" dirty="0" err="1"/>
              <a:t>validez</a:t>
            </a:r>
            <a:r>
              <a:rPr lang="en-US" sz="2400" dirty="0"/>
              <a:t> de la </a:t>
            </a:r>
            <a:r>
              <a:rPr lang="en-US" sz="2400" dirty="0" err="1"/>
              <a:t>teoría</a:t>
            </a:r>
            <a:r>
              <a:rPr lang="en-US" sz="2400" dirty="0"/>
              <a:t>. </a:t>
            </a:r>
            <a:r>
              <a:rPr lang="en-US" sz="2400" dirty="0" err="1"/>
              <a:t>Así</a:t>
            </a:r>
            <a:r>
              <a:rPr lang="en-US" sz="2400" dirty="0"/>
              <a:t> </a:t>
            </a:r>
            <a:r>
              <a:rPr lang="en-US" sz="2400" dirty="0" err="1"/>
              <a:t>también</a:t>
            </a:r>
            <a:r>
              <a:rPr lang="en-US" sz="2400" dirty="0"/>
              <a:t>, con la </a:t>
            </a:r>
            <a:r>
              <a:rPr lang="en-US" sz="2400" dirty="0" err="1"/>
              <a:t>teoría</a:t>
            </a:r>
            <a:r>
              <a:rPr lang="en-US" sz="2400" dirty="0"/>
              <a:t> de la </a:t>
            </a:r>
            <a:r>
              <a:rPr lang="en-US" sz="2400" dirty="0" err="1"/>
              <a:t>innovación</a:t>
            </a:r>
            <a:r>
              <a:rPr lang="en-US" sz="2400" dirty="0"/>
              <a:t>, la </a:t>
            </a:r>
            <a:r>
              <a:rPr lang="en-US" sz="2400" dirty="0" err="1"/>
              <a:t>innovación</a:t>
            </a:r>
            <a:r>
              <a:rPr lang="en-US" sz="2400" dirty="0"/>
              <a:t> </a:t>
            </a:r>
            <a:r>
              <a:rPr lang="en-US" sz="2400" dirty="0" err="1"/>
              <a:t>exitosa</a:t>
            </a:r>
            <a:r>
              <a:rPr lang="en-US" sz="2400" dirty="0"/>
              <a:t> </a:t>
            </a:r>
            <a:r>
              <a:rPr lang="en-US" sz="2400" dirty="0" err="1"/>
              <a:t>depende</a:t>
            </a:r>
            <a:r>
              <a:rPr lang="en-US" sz="2400" dirty="0"/>
              <a:t> del </a:t>
            </a:r>
            <a:r>
              <a:rPr lang="en-US" sz="2400" dirty="0" err="1"/>
              <a:t>contexto</a:t>
            </a:r>
            <a:r>
              <a:rPr lang="en-US" sz="2400" dirty="0"/>
              <a:t>, y </a:t>
            </a:r>
            <a:r>
              <a:rPr lang="en-US" sz="2400" dirty="0" err="1"/>
              <a:t>esa</a:t>
            </a:r>
            <a:r>
              <a:rPr lang="en-US" sz="2400" dirty="0"/>
              <a:t> </a:t>
            </a:r>
            <a:r>
              <a:rPr lang="en-US" sz="2400" dirty="0" err="1"/>
              <a:t>teoría</a:t>
            </a:r>
            <a:r>
              <a:rPr lang="en-US" sz="2400" dirty="0"/>
              <a:t> </a:t>
            </a:r>
            <a:r>
              <a:rPr lang="en-US" sz="2400" dirty="0" err="1"/>
              <a:t>necesita</a:t>
            </a:r>
            <a:r>
              <a:rPr lang="en-US" sz="2400" dirty="0"/>
              <a:t> </a:t>
            </a:r>
            <a:r>
              <a:rPr lang="en-US" sz="2400" dirty="0" err="1"/>
              <a:t>ser</a:t>
            </a:r>
            <a:r>
              <a:rPr lang="en-US" sz="2400" dirty="0"/>
              <a:t> </a:t>
            </a:r>
            <a:r>
              <a:rPr lang="en-US" sz="2400" dirty="0" err="1"/>
              <a:t>ilustrada</a:t>
            </a:r>
            <a:r>
              <a:rPr lang="en-US" sz="2400" dirty="0"/>
              <a:t> y </a:t>
            </a:r>
            <a:r>
              <a:rPr lang="en-US" sz="2400" dirty="0" err="1"/>
              <a:t>limitada</a:t>
            </a:r>
            <a:r>
              <a:rPr lang="en-US" sz="2400" dirty="0"/>
              <a:t> </a:t>
            </a:r>
            <a:r>
              <a:rPr lang="en-US" sz="2400" dirty="0" err="1"/>
              <a:t>por</a:t>
            </a:r>
            <a:r>
              <a:rPr lang="en-US" sz="2400" dirty="0"/>
              <a:t> los </a:t>
            </a:r>
            <a:r>
              <a:rPr lang="en-US" sz="2400" dirty="0" err="1"/>
              <a:t>contextos</a:t>
            </a:r>
            <a:r>
              <a:rPr lang="en-US" sz="2400" dirty="0"/>
              <a:t> de </a:t>
            </a:r>
            <a:r>
              <a:rPr lang="en-US" sz="2400" dirty="0" err="1"/>
              <a:t>ejemplos</a:t>
            </a:r>
            <a:r>
              <a:rPr lang="en-US" sz="2400" dirty="0"/>
              <a:t> </a:t>
            </a:r>
            <a:r>
              <a:rPr lang="en-US" sz="2400" dirty="0" err="1"/>
              <a:t>históricos</a:t>
            </a:r>
            <a:r>
              <a:rPr lang="en-US" sz="2400" dirty="0"/>
              <a:t> </a:t>
            </a:r>
            <a:r>
              <a:rPr lang="en-US" sz="2400" dirty="0" err="1"/>
              <a:t>reales</a:t>
            </a:r>
            <a:r>
              <a:rPr lang="en-US" sz="2400" dirty="0"/>
              <a:t> de </a:t>
            </a:r>
            <a:r>
              <a:rPr lang="en-US" sz="2400" dirty="0" err="1"/>
              <a:t>innovación</a:t>
            </a:r>
            <a:r>
              <a:rPr lang="en-US" sz="2400" dirty="0"/>
              <a:t>. Los </a:t>
            </a:r>
            <a:r>
              <a:rPr lang="en-US" sz="2400" dirty="0" err="1"/>
              <a:t>primeros</a:t>
            </a:r>
            <a:r>
              <a:rPr lang="en-US" sz="2400" dirty="0"/>
              <a:t> </a:t>
            </a:r>
            <a:r>
              <a:rPr lang="en-US" sz="2400" dirty="0" err="1"/>
              <a:t>casos</a:t>
            </a:r>
            <a:r>
              <a:rPr lang="en-US" sz="2400" dirty="0"/>
              <a:t> </a:t>
            </a:r>
            <a:r>
              <a:rPr lang="en-US" sz="2400" dirty="0" err="1"/>
              <a:t>que</a:t>
            </a:r>
            <a:r>
              <a:rPr lang="en-US" sz="2400" dirty="0"/>
              <a:t> </a:t>
            </a:r>
            <a:r>
              <a:rPr lang="en-US" sz="2400" dirty="0" err="1"/>
              <a:t>examinaremos</a:t>
            </a:r>
            <a:r>
              <a:rPr lang="en-US" sz="2400" dirty="0"/>
              <a:t> son </a:t>
            </a:r>
            <a:r>
              <a:rPr lang="en-US" sz="2400" dirty="0" err="1"/>
              <a:t>las</a:t>
            </a:r>
            <a:r>
              <a:rPr lang="en-US" sz="2400" dirty="0"/>
              <a:t> </a:t>
            </a:r>
            <a:r>
              <a:rPr lang="en-US" sz="2400" dirty="0" err="1"/>
              <a:t>innovaciones</a:t>
            </a:r>
            <a:r>
              <a:rPr lang="en-US" sz="2400" dirty="0"/>
              <a:t> de </a:t>
            </a:r>
            <a:r>
              <a:rPr lang="en-US" sz="2400" b="1" dirty="0"/>
              <a:t>Internet, Google, Xerography y Altos PC</a:t>
            </a:r>
            <a:r>
              <a:rPr lang="en-US" sz="2400" dirty="0"/>
              <a:t>.</a:t>
            </a:r>
            <a:endParaRPr lang="en-US" sz="2400" dirty="0" smtClean="0"/>
          </a:p>
        </p:txBody>
      </p:sp>
    </p:spTree>
    <p:extLst>
      <p:ext uri="{BB962C8B-B14F-4D97-AF65-F5344CB8AC3E}">
        <p14:creationId xmlns:p14="http://schemas.microsoft.com/office/powerpoint/2010/main" val="64412701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6" name="Marcador de contenido 2"/>
          <p:cNvSpPr txBox="1">
            <a:spLocks/>
          </p:cNvSpPr>
          <p:nvPr/>
        </p:nvSpPr>
        <p:spPr>
          <a:xfrm>
            <a:off x="770400" y="1446414"/>
            <a:ext cx="10385280" cy="46717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Hay un "panorama general" de la </a:t>
            </a:r>
            <a:r>
              <a:rPr lang="en-US" sz="2400" dirty="0" err="1"/>
              <a:t>innovación</a:t>
            </a:r>
            <a:r>
              <a:rPr lang="en-US" sz="2400" dirty="0"/>
              <a:t> (</a:t>
            </a:r>
            <a:r>
              <a:rPr lang="en-US" sz="2400" dirty="0" err="1" smtClean="0"/>
              <a:t>ciencia</a:t>
            </a:r>
            <a:r>
              <a:rPr lang="en-US" sz="2400" dirty="0" smtClean="0"/>
              <a:t>, </a:t>
            </a:r>
            <a:r>
              <a:rPr lang="en-US" sz="2400" dirty="0" err="1"/>
              <a:t>tecnología</a:t>
            </a:r>
            <a:r>
              <a:rPr lang="en-US" sz="2400" dirty="0"/>
              <a:t> y </a:t>
            </a:r>
            <a:r>
              <a:rPr lang="en-US" sz="2400" dirty="0" err="1"/>
              <a:t>economía</a:t>
            </a:r>
            <a:r>
              <a:rPr lang="en-US" sz="2400" dirty="0"/>
              <a:t>) y de la </a:t>
            </a:r>
            <a:r>
              <a:rPr lang="en-US" sz="2400" dirty="0" err="1"/>
              <a:t>industrialización</a:t>
            </a:r>
            <a:r>
              <a:rPr lang="en-US" sz="2400" dirty="0"/>
              <a:t> </a:t>
            </a:r>
            <a:r>
              <a:rPr lang="en-US" sz="2400" dirty="0" err="1"/>
              <a:t>histórica</a:t>
            </a:r>
            <a:r>
              <a:rPr lang="en-US" sz="2400" dirty="0"/>
              <a:t> del </a:t>
            </a:r>
            <a:r>
              <a:rPr lang="en-US" sz="2400" dirty="0" err="1"/>
              <a:t>mundo</a:t>
            </a:r>
            <a:r>
              <a:rPr lang="en-US" sz="2400" dirty="0"/>
              <a:t>. </a:t>
            </a:r>
            <a:endParaRPr lang="en-US" sz="2400" dirty="0" smtClean="0"/>
          </a:p>
          <a:p>
            <a:pPr>
              <a:buClr>
                <a:schemeClr val="tx1"/>
              </a:buClr>
              <a:buFont typeface="Arial" charset="0"/>
              <a:buChar char="•"/>
            </a:pPr>
            <a:r>
              <a:rPr lang="en-US" sz="2400" dirty="0" err="1" smtClean="0"/>
              <a:t>También</a:t>
            </a:r>
            <a:r>
              <a:rPr lang="en-US" sz="2400" dirty="0" smtClean="0"/>
              <a:t> </a:t>
            </a:r>
            <a:r>
              <a:rPr lang="en-US" sz="2400" dirty="0"/>
              <a:t>hay </a:t>
            </a:r>
            <a:r>
              <a:rPr lang="en-US" sz="2400" dirty="0" err="1"/>
              <a:t>una</a:t>
            </a:r>
            <a:r>
              <a:rPr lang="en-US" sz="2400" dirty="0"/>
              <a:t> "</a:t>
            </a:r>
            <a:r>
              <a:rPr lang="en-US" sz="2400" dirty="0" err="1"/>
              <a:t>imagen</a:t>
            </a:r>
            <a:r>
              <a:rPr lang="en-US" sz="2400" dirty="0"/>
              <a:t> </a:t>
            </a:r>
            <a:r>
              <a:rPr lang="en-US" sz="2400" dirty="0" err="1"/>
              <a:t>más</a:t>
            </a:r>
            <a:r>
              <a:rPr lang="en-US" sz="2400" dirty="0"/>
              <a:t> </a:t>
            </a:r>
            <a:r>
              <a:rPr lang="en-US" sz="2400" dirty="0" err="1"/>
              <a:t>pequeña</a:t>
            </a:r>
            <a:r>
              <a:rPr lang="en-US" sz="2400" dirty="0"/>
              <a:t>" de la </a:t>
            </a:r>
            <a:r>
              <a:rPr lang="en-US" sz="2400" dirty="0" err="1"/>
              <a:t>innovación</a:t>
            </a:r>
            <a:r>
              <a:rPr lang="en-US" sz="2400" dirty="0"/>
              <a:t>: </a:t>
            </a:r>
            <a:r>
              <a:rPr lang="en-US" sz="2400" dirty="0" err="1"/>
              <a:t>empresas</a:t>
            </a:r>
            <a:r>
              <a:rPr lang="en-US" sz="2400" dirty="0"/>
              <a:t> y </a:t>
            </a:r>
            <a:r>
              <a:rPr lang="en-US" sz="2400" dirty="0" err="1"/>
              <a:t>productos</a:t>
            </a:r>
            <a:r>
              <a:rPr lang="en-US" sz="2400" dirty="0"/>
              <a:t> de </a:t>
            </a:r>
            <a:r>
              <a:rPr lang="en-US" sz="2400" dirty="0" err="1"/>
              <a:t>competencia</a:t>
            </a:r>
            <a:r>
              <a:rPr lang="en-US" sz="2400" dirty="0"/>
              <a:t> y </a:t>
            </a:r>
            <a:r>
              <a:rPr lang="en-US" sz="2400" dirty="0" err="1"/>
              <a:t>productos</a:t>
            </a:r>
            <a:r>
              <a:rPr lang="en-US" sz="2400" dirty="0"/>
              <a:t> / </a:t>
            </a:r>
            <a:r>
              <a:rPr lang="en-US" sz="2400" dirty="0" err="1"/>
              <a:t>servicios</a:t>
            </a:r>
            <a:r>
              <a:rPr lang="en-US" sz="2400" dirty="0"/>
              <a:t> de </a:t>
            </a:r>
            <a:r>
              <a:rPr lang="en-US" sz="2400" dirty="0" err="1"/>
              <a:t>alta</a:t>
            </a:r>
            <a:r>
              <a:rPr lang="en-US" sz="2400" dirty="0"/>
              <a:t> </a:t>
            </a:r>
            <a:r>
              <a:rPr lang="en-US" sz="2400" dirty="0" err="1"/>
              <a:t>tecnología</a:t>
            </a:r>
            <a:r>
              <a:rPr lang="en-US" sz="2400" dirty="0"/>
              <a:t>. </a:t>
            </a:r>
            <a:endParaRPr lang="en-US" sz="2400" dirty="0" smtClean="0"/>
          </a:p>
          <a:p>
            <a:pPr>
              <a:buClr>
                <a:schemeClr val="tx1"/>
              </a:buClr>
              <a:buFont typeface="Arial" charset="0"/>
              <a:buChar char="•"/>
            </a:pPr>
            <a:r>
              <a:rPr lang="en-US" sz="2400" dirty="0" smtClean="0"/>
              <a:t>La </a:t>
            </a:r>
            <a:r>
              <a:rPr lang="en-US" sz="2400" dirty="0" err="1"/>
              <a:t>innovación</a:t>
            </a:r>
            <a:r>
              <a:rPr lang="en-US" sz="2400" dirty="0"/>
              <a:t> opera a dos </a:t>
            </a:r>
            <a:r>
              <a:rPr lang="en-US" sz="2400" dirty="0" err="1"/>
              <a:t>niveles</a:t>
            </a:r>
            <a:r>
              <a:rPr lang="en-US" sz="2400" dirty="0"/>
              <a:t>: macro y micro. </a:t>
            </a:r>
            <a:endParaRPr lang="en-US" sz="2400" dirty="0" smtClean="0"/>
          </a:p>
          <a:p>
            <a:pPr>
              <a:buClr>
                <a:schemeClr val="tx1"/>
              </a:buClr>
              <a:buFont typeface="Arial" charset="0"/>
              <a:buChar char="•"/>
            </a:pPr>
            <a:r>
              <a:rPr lang="en-US" sz="2400" dirty="0" err="1" smtClean="0"/>
              <a:t>Comenzamos</a:t>
            </a:r>
            <a:r>
              <a:rPr lang="en-US" sz="2400" dirty="0" smtClean="0"/>
              <a:t> </a:t>
            </a:r>
            <a:r>
              <a:rPr lang="en-US" sz="2400" dirty="0" err="1"/>
              <a:t>mirando</a:t>
            </a:r>
            <a:r>
              <a:rPr lang="en-US" sz="2400" dirty="0"/>
              <a:t> el </a:t>
            </a:r>
            <a:r>
              <a:rPr lang="en-US" sz="2400" dirty="0" err="1"/>
              <a:t>nivel</a:t>
            </a:r>
            <a:r>
              <a:rPr lang="en-US" sz="2400" dirty="0"/>
              <a:t> macro </a:t>
            </a:r>
            <a:r>
              <a:rPr lang="en-US" sz="2400" dirty="0" err="1"/>
              <a:t>haciendo</a:t>
            </a:r>
            <a:r>
              <a:rPr lang="en-US" sz="2400" dirty="0"/>
              <a:t> </a:t>
            </a:r>
            <a:r>
              <a:rPr lang="en-US" sz="2400" dirty="0" err="1"/>
              <a:t>las</a:t>
            </a:r>
            <a:r>
              <a:rPr lang="en-US" sz="2400" dirty="0"/>
              <a:t> </a:t>
            </a:r>
            <a:r>
              <a:rPr lang="en-US" sz="2400" dirty="0" err="1"/>
              <a:t>siguientes</a:t>
            </a:r>
            <a:r>
              <a:rPr lang="en-US" sz="2400" dirty="0"/>
              <a:t> </a:t>
            </a:r>
            <a:r>
              <a:rPr lang="en-US" sz="2400" dirty="0" err="1"/>
              <a:t>preguntas</a:t>
            </a:r>
            <a:r>
              <a:rPr lang="en-US" sz="2400" dirty="0" smtClean="0"/>
              <a:t>:</a:t>
            </a:r>
          </a:p>
          <a:p>
            <a:pPr lvl="1">
              <a:buClr>
                <a:schemeClr val="tx1"/>
              </a:buClr>
              <a:buFont typeface="Wingdings" charset="2"/>
              <a:buChar char="Ø"/>
            </a:pPr>
            <a:r>
              <a:rPr lang="en-US" sz="2400" dirty="0" smtClean="0"/>
              <a:t>¿</a:t>
            </a:r>
            <a:r>
              <a:rPr lang="en-US" sz="2400" dirty="0" err="1"/>
              <a:t>Cómo</a:t>
            </a:r>
            <a:r>
              <a:rPr lang="en-US" sz="2400" dirty="0"/>
              <a:t> la </a:t>
            </a:r>
            <a:r>
              <a:rPr lang="en-US" sz="2400" dirty="0" err="1"/>
              <a:t>innovación</a:t>
            </a:r>
            <a:r>
              <a:rPr lang="en-US" sz="2400" dirty="0"/>
              <a:t> </a:t>
            </a:r>
            <a:r>
              <a:rPr lang="en-US" sz="2400" dirty="0" err="1"/>
              <a:t>crea</a:t>
            </a:r>
            <a:r>
              <a:rPr lang="en-US" sz="2400" dirty="0"/>
              <a:t> </a:t>
            </a:r>
            <a:r>
              <a:rPr lang="en-US" sz="2400" dirty="0" err="1"/>
              <a:t>riqueza</a:t>
            </a:r>
            <a:r>
              <a:rPr lang="en-US" sz="2400" dirty="0" smtClean="0"/>
              <a:t>?</a:t>
            </a:r>
          </a:p>
          <a:p>
            <a:pPr lvl="1">
              <a:buClr>
                <a:schemeClr val="tx1"/>
              </a:buClr>
              <a:buFont typeface="Wingdings" charset="2"/>
              <a:buChar char="Ø"/>
            </a:pPr>
            <a:r>
              <a:rPr lang="en-US" sz="2400" dirty="0" smtClean="0"/>
              <a:t>¿</a:t>
            </a:r>
            <a:r>
              <a:rPr lang="en-US" sz="2400" dirty="0" err="1"/>
              <a:t>Cómo</a:t>
            </a:r>
            <a:r>
              <a:rPr lang="en-US" sz="2400" dirty="0"/>
              <a:t> </a:t>
            </a:r>
            <a:r>
              <a:rPr lang="en-US" sz="2400" dirty="0" err="1"/>
              <a:t>transforma</a:t>
            </a:r>
            <a:r>
              <a:rPr lang="en-US" sz="2400" dirty="0"/>
              <a:t> la </a:t>
            </a:r>
            <a:r>
              <a:rPr lang="en-US" sz="2400" dirty="0" err="1"/>
              <a:t>innovación</a:t>
            </a:r>
            <a:r>
              <a:rPr lang="en-US" sz="2400" dirty="0"/>
              <a:t> la </a:t>
            </a:r>
            <a:r>
              <a:rPr lang="en-US" sz="2400" dirty="0" err="1"/>
              <a:t>naturaleza</a:t>
            </a:r>
            <a:r>
              <a:rPr lang="en-US" sz="2400" dirty="0"/>
              <a:t> </a:t>
            </a:r>
            <a:r>
              <a:rPr lang="en-US" sz="2400" dirty="0" err="1"/>
              <a:t>científica</a:t>
            </a:r>
            <a:r>
              <a:rPr lang="en-US" sz="2400" dirty="0"/>
              <a:t> en </a:t>
            </a:r>
            <a:r>
              <a:rPr lang="en-US" sz="2400" dirty="0" err="1" smtClean="0"/>
              <a:t>utilidad</a:t>
            </a:r>
            <a:r>
              <a:rPr lang="en-US" sz="2400" dirty="0" smtClean="0"/>
              <a:t> </a:t>
            </a:r>
            <a:r>
              <a:rPr lang="en-US" sz="2400" dirty="0" err="1" smtClean="0"/>
              <a:t>económica</a:t>
            </a:r>
            <a:r>
              <a:rPr lang="en-US" sz="2400" dirty="0" smtClean="0"/>
              <a:t>?</a:t>
            </a:r>
          </a:p>
          <a:p>
            <a:pPr lvl="1">
              <a:buClr>
                <a:schemeClr val="tx1"/>
              </a:buClr>
              <a:buFont typeface="Wingdings" charset="2"/>
              <a:buChar char="Ø"/>
            </a:pPr>
            <a:r>
              <a:rPr lang="en-US" sz="2400" dirty="0" smtClean="0"/>
              <a:t>¿</a:t>
            </a:r>
            <a:r>
              <a:rPr lang="en-US" sz="2400" dirty="0" err="1"/>
              <a:t>Quién</a:t>
            </a:r>
            <a:r>
              <a:rPr lang="en-US" sz="2400" dirty="0"/>
              <a:t> </a:t>
            </a:r>
            <a:r>
              <a:rPr lang="en-US" sz="2400" dirty="0" err="1"/>
              <a:t>hace</a:t>
            </a:r>
            <a:r>
              <a:rPr lang="en-US" sz="2400" dirty="0"/>
              <a:t> la </a:t>
            </a:r>
            <a:r>
              <a:rPr lang="en-US" sz="2400" dirty="0" err="1"/>
              <a:t>innovación</a:t>
            </a:r>
            <a:r>
              <a:rPr lang="en-US" sz="2400" dirty="0"/>
              <a:t>?</a:t>
            </a:r>
            <a:endParaRPr lang="en-US" sz="2400" dirty="0" smtClean="0"/>
          </a:p>
        </p:txBody>
      </p:sp>
    </p:spTree>
    <p:extLst>
      <p:ext uri="{BB962C8B-B14F-4D97-AF65-F5344CB8AC3E}">
        <p14:creationId xmlns:p14="http://schemas.microsoft.com/office/powerpoint/2010/main" val="60707654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39</a:t>
            </a:fld>
            <a:endParaRPr lang="en-US" sz="1600" dirty="0"/>
          </a:p>
        </p:txBody>
      </p:sp>
      <p:sp>
        <p:nvSpPr>
          <p:cNvPr id="3" name="CuadroTexto 2"/>
          <p:cNvSpPr txBox="1"/>
          <p:nvPr/>
        </p:nvSpPr>
        <p:spPr>
          <a:xfrm>
            <a:off x="1097280" y="2660073"/>
            <a:ext cx="7301166" cy="584775"/>
          </a:xfrm>
          <a:prstGeom prst="rect">
            <a:avLst/>
          </a:prstGeom>
          <a:noFill/>
        </p:spPr>
        <p:txBody>
          <a:bodyPr wrap="none" rtlCol="0">
            <a:spAutoFit/>
          </a:bodyPr>
          <a:lstStyle/>
          <a:p>
            <a:r>
              <a:rPr lang="en-US" sz="3200" dirty="0" smtClean="0">
                <a:hlinkClick r:id="rId2"/>
              </a:rPr>
              <a:t>Línea de tiempo: Revoluciones Industriales</a:t>
            </a:r>
            <a:endParaRPr lang="en-US" sz="3200" dirty="0"/>
          </a:p>
        </p:txBody>
      </p:sp>
    </p:spTree>
    <p:extLst>
      <p:ext uri="{BB962C8B-B14F-4D97-AF65-F5344CB8AC3E}">
        <p14:creationId xmlns:p14="http://schemas.microsoft.com/office/powerpoint/2010/main" val="13844565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4</a:t>
            </a:fld>
            <a:endParaRPr lang="es-ES_tradnl" sz="1600" dirty="0"/>
          </a:p>
        </p:txBody>
      </p:sp>
      <p:sp>
        <p:nvSpPr>
          <p:cNvPr id="3" name="Marcador de contenido 5"/>
          <p:cNvSpPr txBox="1">
            <a:spLocks/>
          </p:cNvSpPr>
          <p:nvPr/>
        </p:nvSpPr>
        <p:spPr>
          <a:xfrm>
            <a:off x="535323" y="2338062"/>
            <a:ext cx="11502189" cy="283245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a:t>
            </a:r>
            <a:r>
              <a:rPr lang="es-ES" sz="2800" dirty="0" smtClean="0"/>
              <a:t>Cuántos han hecho un artículo académico (</a:t>
            </a:r>
            <a:r>
              <a:rPr lang="es-ES" sz="2800" dirty="0" err="1" smtClean="0"/>
              <a:t>journal</a:t>
            </a:r>
            <a:r>
              <a:rPr lang="es-ES" sz="2800" dirty="0" smtClean="0"/>
              <a:t> o </a:t>
            </a:r>
            <a:r>
              <a:rPr lang="es-ES" sz="2800" dirty="0" err="1" smtClean="0"/>
              <a:t>conference</a:t>
            </a:r>
            <a:r>
              <a:rPr lang="es-ES" sz="2800" dirty="0" smtClean="0"/>
              <a:t> </a:t>
            </a:r>
            <a:r>
              <a:rPr lang="es-ES" sz="2800" dirty="0" err="1" smtClean="0"/>
              <a:t>paper</a:t>
            </a:r>
            <a:r>
              <a:rPr lang="es-ES" sz="2800" dirty="0" smtClean="0"/>
              <a:t>)</a:t>
            </a:r>
            <a:endParaRPr lang="es-ES_tradnl" sz="2800" dirty="0" smtClean="0"/>
          </a:p>
          <a:p>
            <a:r>
              <a:rPr lang="es-ES_tradnl" sz="2800" dirty="0" smtClean="0"/>
              <a:t>2. </a:t>
            </a:r>
            <a:r>
              <a:rPr lang="es-ES" sz="2800" dirty="0" smtClean="0"/>
              <a:t>Revisión sistemática de la literatura?</a:t>
            </a:r>
          </a:p>
          <a:p>
            <a:r>
              <a:rPr lang="es-ES" sz="2800" dirty="0" smtClean="0"/>
              <a:t>3. </a:t>
            </a:r>
            <a:r>
              <a:rPr lang="es-ES" sz="2800" dirty="0" err="1" smtClean="0"/>
              <a:t>Latex</a:t>
            </a:r>
            <a:r>
              <a:rPr lang="es-ES" sz="2800" dirty="0" smtClean="0"/>
              <a:t>?</a:t>
            </a:r>
          </a:p>
          <a:p>
            <a:r>
              <a:rPr lang="es-ES" sz="2800" dirty="0" smtClean="0"/>
              <a:t>4. Poster?</a:t>
            </a:r>
            <a:endParaRPr lang="es-ES_tradnl" sz="2800" dirty="0" smtClean="0"/>
          </a:p>
        </p:txBody>
      </p:sp>
      <p:sp>
        <p:nvSpPr>
          <p:cNvPr id="6" name="Título 1"/>
          <p:cNvSpPr txBox="1">
            <a:spLocks/>
          </p:cNvSpPr>
          <p:nvPr/>
        </p:nvSpPr>
        <p:spPr>
          <a:xfrm>
            <a:off x="681644" y="577517"/>
            <a:ext cx="11089860"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err="1" smtClean="0"/>
              <a:t>Qu</a:t>
            </a:r>
            <a:r>
              <a:rPr lang="es-ES" sz="4400" dirty="0" smtClean="0"/>
              <a:t>é sabemos sobre la investigación académica?</a:t>
            </a:r>
            <a:endParaRPr lang="es-ES_tradnl" sz="4400" b="1" dirty="0"/>
          </a:p>
        </p:txBody>
      </p:sp>
    </p:spTree>
    <p:extLst>
      <p:ext uri="{BB962C8B-B14F-4D97-AF65-F5344CB8AC3E}">
        <p14:creationId xmlns:p14="http://schemas.microsoft.com/office/powerpoint/2010/main" val="206170010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40</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531803" y="1400557"/>
            <a:ext cx="5763405" cy="3354323"/>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Históricamente</a:t>
            </a:r>
            <a:r>
              <a:rPr lang="en-US" sz="2400" dirty="0"/>
              <a:t>, el gran </a:t>
            </a:r>
            <a:r>
              <a:rPr lang="en-US" sz="2400" dirty="0" err="1"/>
              <a:t>tema</a:t>
            </a:r>
            <a:r>
              <a:rPr lang="en-US" sz="2400" dirty="0"/>
              <a:t> de la </a:t>
            </a:r>
            <a:r>
              <a:rPr lang="en-US" sz="2400" dirty="0" err="1"/>
              <a:t>innovación</a:t>
            </a:r>
            <a:r>
              <a:rPr lang="en-US" sz="2400" dirty="0"/>
              <a:t> ha </a:t>
            </a:r>
            <a:r>
              <a:rPr lang="en-US" sz="2400" dirty="0" err="1"/>
              <a:t>sido</a:t>
            </a:r>
            <a:r>
              <a:rPr lang="en-US" sz="2400" dirty="0"/>
              <a:t> la </a:t>
            </a:r>
            <a:r>
              <a:rPr lang="en-US" sz="2400" dirty="0" err="1"/>
              <a:t>invención</a:t>
            </a:r>
            <a:r>
              <a:rPr lang="en-US" sz="2400" dirty="0"/>
              <a:t> de </a:t>
            </a:r>
            <a:r>
              <a:rPr lang="en-US" sz="2400" dirty="0" err="1"/>
              <a:t>nuevas</a:t>
            </a:r>
            <a:r>
              <a:rPr lang="en-US" sz="2400" dirty="0"/>
              <a:t> </a:t>
            </a:r>
            <a:r>
              <a:rPr lang="en-US" sz="2400" dirty="0" err="1"/>
              <a:t>tecnologías</a:t>
            </a:r>
            <a:r>
              <a:rPr lang="en-US" sz="2400" dirty="0"/>
              <a:t> </a:t>
            </a:r>
            <a:r>
              <a:rPr lang="en-US" sz="2400" dirty="0" err="1"/>
              <a:t>importantes</a:t>
            </a:r>
            <a:r>
              <a:rPr lang="en-US" sz="2400" dirty="0"/>
              <a:t> y </a:t>
            </a:r>
            <a:r>
              <a:rPr lang="en-US" sz="2400" dirty="0" err="1"/>
              <a:t>sus</a:t>
            </a:r>
            <a:r>
              <a:rPr lang="en-US" sz="2400" dirty="0"/>
              <a:t> </a:t>
            </a:r>
            <a:r>
              <a:rPr lang="en-US" sz="2400" dirty="0" err="1"/>
              <a:t>impactos</a:t>
            </a:r>
            <a:r>
              <a:rPr lang="en-US" sz="2400" dirty="0"/>
              <a:t> </a:t>
            </a:r>
            <a:r>
              <a:rPr lang="en-US" sz="2400" dirty="0" err="1"/>
              <a:t>dramáticos</a:t>
            </a:r>
            <a:r>
              <a:rPr lang="en-US" sz="2400" dirty="0"/>
              <a:t>: </a:t>
            </a:r>
            <a:r>
              <a:rPr lang="en-US" sz="2400" i="1" dirty="0" err="1"/>
              <a:t>cambiar</a:t>
            </a:r>
            <a:r>
              <a:rPr lang="en-US" sz="2400" i="1" dirty="0"/>
              <a:t> a </a:t>
            </a:r>
            <a:r>
              <a:rPr lang="en-US" sz="2400" i="1" dirty="0" err="1"/>
              <a:t>toda</a:t>
            </a:r>
            <a:r>
              <a:rPr lang="en-US" sz="2400" i="1" dirty="0"/>
              <a:t> la </a:t>
            </a:r>
            <a:r>
              <a:rPr lang="en-US" sz="2400" i="1" dirty="0" err="1"/>
              <a:t>sociedad</a:t>
            </a:r>
            <a:r>
              <a:rPr lang="en-US" sz="2400" i="1" dirty="0"/>
              <a:t> y a </a:t>
            </a:r>
            <a:r>
              <a:rPr lang="en-US" sz="2400" i="1" dirty="0" err="1"/>
              <a:t>todas</a:t>
            </a:r>
            <a:r>
              <a:rPr lang="en-US" sz="2400" i="1" dirty="0"/>
              <a:t> </a:t>
            </a:r>
            <a:r>
              <a:rPr lang="en-US" sz="2400" i="1" dirty="0" err="1"/>
              <a:t>las</a:t>
            </a:r>
            <a:r>
              <a:rPr lang="en-US" sz="2400" i="1" dirty="0"/>
              <a:t> </a:t>
            </a:r>
            <a:r>
              <a:rPr lang="en-US" sz="2400" i="1" dirty="0" err="1"/>
              <a:t>sociedades</a:t>
            </a:r>
            <a:r>
              <a:rPr lang="en-US" sz="2400" i="1" dirty="0"/>
              <a:t>. </a:t>
            </a:r>
            <a:endParaRPr lang="en-US" sz="2400" i="1" dirty="0" smtClean="0"/>
          </a:p>
          <a:p>
            <a:pPr>
              <a:buClr>
                <a:schemeClr val="tx1"/>
              </a:buClr>
              <a:buFont typeface="Arial" charset="0"/>
              <a:buChar char="•"/>
            </a:pPr>
            <a:r>
              <a:rPr lang="en-US" sz="2400" dirty="0"/>
              <a:t> </a:t>
            </a:r>
            <a:r>
              <a:rPr lang="en-US" sz="2400" dirty="0" err="1" smtClean="0"/>
              <a:t>Esta</a:t>
            </a:r>
            <a:r>
              <a:rPr lang="en-US" sz="2400" dirty="0" smtClean="0"/>
              <a:t> </a:t>
            </a:r>
            <a:r>
              <a:rPr lang="en-US" sz="2400" dirty="0" err="1"/>
              <a:t>historia</a:t>
            </a:r>
            <a:r>
              <a:rPr lang="en-US" sz="2400" dirty="0"/>
              <a:t> del </a:t>
            </a:r>
            <a:r>
              <a:rPr lang="en-US" sz="2400" dirty="0" err="1"/>
              <a:t>mundo</a:t>
            </a:r>
            <a:r>
              <a:rPr lang="en-US" sz="2400" dirty="0"/>
              <a:t> </a:t>
            </a:r>
            <a:r>
              <a:rPr lang="en-US" sz="2400" dirty="0" err="1"/>
              <a:t>moderno</a:t>
            </a:r>
            <a:r>
              <a:rPr lang="en-US" sz="2400" dirty="0"/>
              <a:t> ha </a:t>
            </a:r>
            <a:r>
              <a:rPr lang="en-US" sz="2400" dirty="0" err="1"/>
              <a:t>sido</a:t>
            </a:r>
            <a:r>
              <a:rPr lang="en-US" sz="2400" dirty="0"/>
              <a:t> </a:t>
            </a:r>
            <a:r>
              <a:rPr lang="en-US" sz="2400" dirty="0" err="1"/>
              <a:t>dramática</a:t>
            </a:r>
            <a:r>
              <a:rPr lang="en-US" sz="2400" dirty="0"/>
              <a:t> y </a:t>
            </a:r>
            <a:r>
              <a:rPr lang="en-US" sz="2400" dirty="0" err="1"/>
              <a:t>despiadada</a:t>
            </a:r>
            <a:r>
              <a:rPr lang="en-US" sz="2400" dirty="0"/>
              <a:t>. El drama ha </a:t>
            </a:r>
            <a:r>
              <a:rPr lang="en-US" sz="2400" dirty="0" err="1"/>
              <a:t>sido</a:t>
            </a:r>
            <a:r>
              <a:rPr lang="en-US" sz="2400" dirty="0"/>
              <a:t> la </a:t>
            </a:r>
            <a:r>
              <a:rPr lang="en-US" sz="2400" dirty="0" err="1"/>
              <a:t>transformación</a:t>
            </a:r>
            <a:r>
              <a:rPr lang="en-US" sz="2400" dirty="0"/>
              <a:t> total de </a:t>
            </a:r>
            <a:r>
              <a:rPr lang="en-US" sz="2400" dirty="0" err="1"/>
              <a:t>las</a:t>
            </a:r>
            <a:r>
              <a:rPr lang="en-US" sz="2400" dirty="0"/>
              <a:t> </a:t>
            </a:r>
            <a:r>
              <a:rPr lang="en-US" sz="2400" dirty="0" err="1"/>
              <a:t>sociedades</a:t>
            </a:r>
            <a:r>
              <a:rPr lang="en-US" sz="2400" dirty="0"/>
              <a:t> en el </a:t>
            </a:r>
            <a:r>
              <a:rPr lang="en-US" sz="2400" dirty="0" err="1"/>
              <a:t>mundo</a:t>
            </a:r>
            <a:r>
              <a:rPr lang="en-US" sz="2400" dirty="0"/>
              <a:t> de feudal y tribal a industrial. La </a:t>
            </a:r>
            <a:r>
              <a:rPr lang="en-US" sz="2400" dirty="0" err="1"/>
              <a:t>crueldad</a:t>
            </a:r>
            <a:r>
              <a:rPr lang="en-US" sz="2400" dirty="0"/>
              <a:t> en el </a:t>
            </a:r>
            <a:r>
              <a:rPr lang="en-US" sz="2400" dirty="0" err="1"/>
              <a:t>cambio</a:t>
            </a:r>
            <a:r>
              <a:rPr lang="en-US" sz="2400" dirty="0"/>
              <a:t> </a:t>
            </a:r>
            <a:r>
              <a:rPr lang="en-US" sz="2400" dirty="0" err="1"/>
              <a:t>tecnológico</a:t>
            </a:r>
            <a:r>
              <a:rPr lang="en-US" sz="2400" dirty="0"/>
              <a:t> ha </a:t>
            </a:r>
            <a:r>
              <a:rPr lang="en-US" sz="2400" dirty="0" err="1"/>
              <a:t>sido</a:t>
            </a:r>
            <a:r>
              <a:rPr lang="en-US" sz="2400" dirty="0"/>
              <a:t> </a:t>
            </a:r>
            <a:r>
              <a:rPr lang="en-US" sz="2400" dirty="0" err="1"/>
              <a:t>su</a:t>
            </a:r>
            <a:r>
              <a:rPr lang="en-US" sz="2400" dirty="0"/>
              <a:t> </a:t>
            </a:r>
            <a:r>
              <a:rPr lang="en-US" sz="2400" dirty="0" err="1"/>
              <a:t>fuerza</a:t>
            </a:r>
            <a:r>
              <a:rPr lang="en-US" sz="2400" dirty="0"/>
              <a:t>, </a:t>
            </a:r>
            <a:r>
              <a:rPr lang="en-US" sz="2400" dirty="0" err="1"/>
              <a:t>que</a:t>
            </a:r>
            <a:r>
              <a:rPr lang="en-US" sz="2400" dirty="0"/>
              <a:t> </a:t>
            </a:r>
            <a:r>
              <a:rPr lang="en-US" sz="2400" dirty="0" err="1"/>
              <a:t>ninguna</a:t>
            </a:r>
            <a:r>
              <a:rPr lang="en-US" sz="2400" dirty="0"/>
              <a:t> </a:t>
            </a:r>
            <a:r>
              <a:rPr lang="en-US" sz="2400" dirty="0" err="1"/>
              <a:t>sociedad</a:t>
            </a:r>
            <a:r>
              <a:rPr lang="en-US" sz="2400" dirty="0"/>
              <a:t> </a:t>
            </a:r>
            <a:r>
              <a:rPr lang="en-US" sz="2400" dirty="0" err="1"/>
              <a:t>pudo</a:t>
            </a:r>
            <a:r>
              <a:rPr lang="en-US" sz="2400" dirty="0"/>
              <a:t> </a:t>
            </a:r>
            <a:r>
              <a:rPr lang="en-US" sz="2400" dirty="0" err="1"/>
              <a:t>resistir</a:t>
            </a:r>
            <a:r>
              <a:rPr lang="en-US" sz="2400" dirty="0"/>
              <a:t> y </a:t>
            </a:r>
            <a:r>
              <a:rPr lang="en-US" sz="2400" dirty="0" err="1"/>
              <a:t>que</a:t>
            </a:r>
            <a:r>
              <a:rPr lang="en-US" sz="2400" dirty="0"/>
              <a:t> se ha </a:t>
            </a:r>
            <a:r>
              <a:rPr lang="en-US" sz="2400" dirty="0" err="1" smtClean="0"/>
              <a:t>llamado</a:t>
            </a:r>
            <a:r>
              <a:rPr lang="en-US" sz="2400" dirty="0" smtClean="0"/>
              <a:t> </a:t>
            </a:r>
            <a:r>
              <a:rPr lang="en-US" sz="2400" u="sng" dirty="0" err="1"/>
              <a:t>imperativo</a:t>
            </a:r>
            <a:r>
              <a:rPr lang="en-US" sz="2400" u="sng" dirty="0"/>
              <a:t> </a:t>
            </a:r>
            <a:r>
              <a:rPr lang="en-US" sz="2400" u="sng" dirty="0" err="1"/>
              <a:t>tecnológico</a:t>
            </a:r>
            <a:r>
              <a:rPr lang="en-US" sz="2400" dirty="0"/>
              <a:t>. </a:t>
            </a:r>
            <a:endParaRPr lang="en-US" sz="2400" dirty="0" smtClean="0"/>
          </a:p>
        </p:txBody>
      </p:sp>
      <p:pic>
        <p:nvPicPr>
          <p:cNvPr id="5" name="Imagen 4"/>
          <p:cNvPicPr>
            <a:picLocks noChangeAspect="1"/>
          </p:cNvPicPr>
          <p:nvPr/>
        </p:nvPicPr>
        <p:blipFill>
          <a:blip r:embed="rId2"/>
          <a:stretch>
            <a:fillRect/>
          </a:stretch>
        </p:blipFill>
        <p:spPr>
          <a:xfrm>
            <a:off x="6367550" y="1400557"/>
            <a:ext cx="5611668" cy="2464861"/>
          </a:xfrm>
          <a:prstGeom prst="rect">
            <a:avLst/>
          </a:prstGeom>
        </p:spPr>
      </p:pic>
      <p:sp>
        <p:nvSpPr>
          <p:cNvPr id="6" name="Marcador de contenido 2"/>
          <p:cNvSpPr txBox="1">
            <a:spLocks/>
          </p:cNvSpPr>
          <p:nvPr/>
        </p:nvSpPr>
        <p:spPr>
          <a:xfrm>
            <a:off x="750705" y="5149338"/>
            <a:ext cx="10654357" cy="1085208"/>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smtClean="0"/>
              <a:t>El </a:t>
            </a:r>
            <a:r>
              <a:rPr lang="en-US" sz="2400" dirty="0" err="1"/>
              <a:t>cambio</a:t>
            </a:r>
            <a:r>
              <a:rPr lang="en-US" sz="2400" dirty="0"/>
              <a:t> </a:t>
            </a:r>
            <a:r>
              <a:rPr lang="en-US" sz="2400" dirty="0" err="1"/>
              <a:t>tecnológico</a:t>
            </a:r>
            <a:r>
              <a:rPr lang="en-US" sz="2400" dirty="0"/>
              <a:t> ha </a:t>
            </a:r>
            <a:r>
              <a:rPr lang="en-US" sz="2400" dirty="0" err="1"/>
              <a:t>sido</a:t>
            </a:r>
            <a:r>
              <a:rPr lang="en-US" sz="2400" dirty="0"/>
              <a:t> irresistible: en los </a:t>
            </a:r>
            <a:r>
              <a:rPr lang="en-US" sz="2400" dirty="0" err="1"/>
              <a:t>conflictos</a:t>
            </a:r>
            <a:r>
              <a:rPr lang="en-US" sz="2400" dirty="0"/>
              <a:t> </a:t>
            </a:r>
            <a:r>
              <a:rPr lang="en-US" sz="2400" dirty="0" err="1"/>
              <a:t>militares</a:t>
            </a:r>
            <a:r>
              <a:rPr lang="en-US" sz="2400" dirty="0"/>
              <a:t>, en la </a:t>
            </a:r>
            <a:r>
              <a:rPr lang="en-US" sz="2400" dirty="0" err="1"/>
              <a:t>competencia</a:t>
            </a:r>
            <a:r>
              <a:rPr lang="en-US" sz="2400" dirty="0"/>
              <a:t> </a:t>
            </a:r>
            <a:r>
              <a:rPr lang="en-US" sz="2400" dirty="0" err="1"/>
              <a:t>empresarial</a:t>
            </a:r>
            <a:r>
              <a:rPr lang="en-US" sz="2400" dirty="0"/>
              <a:t> y en </a:t>
            </a:r>
            <a:r>
              <a:rPr lang="en-US" sz="2400" dirty="0" err="1"/>
              <a:t>las</a:t>
            </a:r>
            <a:r>
              <a:rPr lang="en-US" sz="2400" dirty="0"/>
              <a:t> </a:t>
            </a:r>
            <a:r>
              <a:rPr lang="en-US" sz="2400" dirty="0" err="1"/>
              <a:t>transformaciones</a:t>
            </a:r>
            <a:r>
              <a:rPr lang="en-US" sz="2400" dirty="0"/>
              <a:t> </a:t>
            </a:r>
            <a:r>
              <a:rPr lang="en-US" sz="2400" dirty="0" err="1"/>
              <a:t>sociales</a:t>
            </a:r>
            <a:r>
              <a:rPr lang="en-US" sz="2400" dirty="0"/>
              <a:t>. (El </a:t>
            </a:r>
            <a:r>
              <a:rPr lang="en-US" sz="2400" dirty="0" err="1"/>
              <a:t>último</a:t>
            </a:r>
            <a:r>
              <a:rPr lang="en-US" sz="2400" dirty="0"/>
              <a:t> de </a:t>
            </a:r>
            <a:r>
              <a:rPr lang="en-US" sz="2400" dirty="0" err="1"/>
              <a:t>estos</a:t>
            </a:r>
            <a:r>
              <a:rPr lang="en-US" sz="2400" dirty="0"/>
              <a:t> </a:t>
            </a:r>
            <a:r>
              <a:rPr lang="en-US" sz="2400" dirty="0" err="1"/>
              <a:t>imperativos</a:t>
            </a:r>
            <a:r>
              <a:rPr lang="en-US" sz="2400" dirty="0"/>
              <a:t> </a:t>
            </a:r>
            <a:r>
              <a:rPr lang="en-US" sz="2400" dirty="0" err="1"/>
              <a:t>es</a:t>
            </a:r>
            <a:r>
              <a:rPr lang="en-US" sz="2400" dirty="0"/>
              <a:t> la </a:t>
            </a:r>
            <a:r>
              <a:rPr lang="en-US" sz="2400" dirty="0" err="1"/>
              <a:t>globalización</a:t>
            </a:r>
            <a:r>
              <a:rPr lang="en-US" sz="2400" dirty="0"/>
              <a:t> del </a:t>
            </a:r>
            <a:r>
              <a:rPr lang="en-US" sz="2400" dirty="0" err="1"/>
              <a:t>mundo</a:t>
            </a:r>
            <a:r>
              <a:rPr lang="en-US" sz="2400" dirty="0"/>
              <a:t>, </a:t>
            </a:r>
            <a:r>
              <a:rPr lang="en-US" sz="2400" dirty="0" err="1"/>
              <a:t>impulsada</a:t>
            </a:r>
            <a:r>
              <a:rPr lang="en-US" sz="2400" dirty="0"/>
              <a:t> </a:t>
            </a:r>
            <a:r>
              <a:rPr lang="en-US" sz="2400" dirty="0" err="1"/>
              <a:t>por</a:t>
            </a:r>
            <a:r>
              <a:rPr lang="en-US" sz="2400" dirty="0"/>
              <a:t> </a:t>
            </a:r>
            <a:r>
              <a:rPr lang="en-US" sz="2400" dirty="0" smtClean="0"/>
              <a:t>Internet).</a:t>
            </a:r>
          </a:p>
        </p:txBody>
      </p:sp>
    </p:spTree>
    <p:extLst>
      <p:ext uri="{BB962C8B-B14F-4D97-AF65-F5344CB8AC3E}">
        <p14:creationId xmlns:p14="http://schemas.microsoft.com/office/powerpoint/2010/main" val="9606062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41</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400" y="1446414"/>
            <a:ext cx="7974590" cy="4671753"/>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Volviendo</a:t>
            </a:r>
            <a:r>
              <a:rPr lang="en-US" sz="2400" dirty="0"/>
              <a:t> a los </a:t>
            </a:r>
            <a:r>
              <a:rPr lang="en-US" sz="2400" dirty="0" err="1"/>
              <a:t>años</a:t>
            </a:r>
            <a:r>
              <a:rPr lang="en-US" sz="2400" dirty="0"/>
              <a:t> 1300 y 1400 en Europa, </a:t>
            </a:r>
            <a:r>
              <a:rPr lang="en-US" sz="2400" dirty="0" err="1"/>
              <a:t>hubo</a:t>
            </a:r>
            <a:r>
              <a:rPr lang="en-US" sz="2400" dirty="0"/>
              <a:t> dos </a:t>
            </a:r>
            <a:r>
              <a:rPr lang="en-US" sz="2400" dirty="0" err="1"/>
              <a:t>innovaciones</a:t>
            </a:r>
            <a:r>
              <a:rPr lang="en-US" sz="2400" dirty="0"/>
              <a:t> </a:t>
            </a:r>
            <a:r>
              <a:rPr lang="en-US" sz="2400" dirty="0" err="1"/>
              <a:t>tecnológicas</a:t>
            </a:r>
            <a:r>
              <a:rPr lang="en-US" sz="2400" dirty="0"/>
              <a:t> </a:t>
            </a:r>
            <a:r>
              <a:rPr lang="en-US" sz="2400" dirty="0" err="1"/>
              <a:t>que</a:t>
            </a:r>
            <a:r>
              <a:rPr lang="en-US" sz="2400" dirty="0"/>
              <a:t> </a:t>
            </a:r>
            <a:r>
              <a:rPr lang="en-US" sz="2400" dirty="0" err="1"/>
              <a:t>proporcionaron</a:t>
            </a:r>
            <a:r>
              <a:rPr lang="en-US" sz="2400" dirty="0"/>
              <a:t> la base </a:t>
            </a:r>
            <a:r>
              <a:rPr lang="en-US" sz="2400" dirty="0" err="1"/>
              <a:t>técnica</a:t>
            </a:r>
            <a:r>
              <a:rPr lang="en-US" sz="2400" dirty="0"/>
              <a:t> para el </a:t>
            </a:r>
            <a:r>
              <a:rPr lang="en-US" sz="2400" dirty="0" err="1"/>
              <a:t>comienzo</a:t>
            </a:r>
            <a:r>
              <a:rPr lang="en-US" sz="2400" dirty="0"/>
              <a:t> de </a:t>
            </a:r>
            <a:r>
              <a:rPr lang="en-US" sz="2400" dirty="0" err="1"/>
              <a:t>nuestra</a:t>
            </a:r>
            <a:r>
              <a:rPr lang="en-US" sz="2400" dirty="0"/>
              <a:t> era </a:t>
            </a:r>
            <a:r>
              <a:rPr lang="en-US" sz="2400" dirty="0" err="1"/>
              <a:t>moderna</a:t>
            </a:r>
            <a:r>
              <a:rPr lang="en-US" sz="2400" dirty="0"/>
              <a:t>: el </a:t>
            </a:r>
            <a:r>
              <a:rPr lang="en-US" sz="2400" dirty="0" err="1"/>
              <a:t>arma</a:t>
            </a:r>
            <a:r>
              <a:rPr lang="en-US" sz="2400" dirty="0"/>
              <a:t> y la </a:t>
            </a:r>
            <a:r>
              <a:rPr lang="en-US" sz="2400" dirty="0" err="1"/>
              <a:t>imprenta</a:t>
            </a:r>
            <a:r>
              <a:rPr lang="en-US" sz="2400" dirty="0"/>
              <a:t>. </a:t>
            </a:r>
            <a:endParaRPr lang="en-US" sz="2400" dirty="0" smtClean="0"/>
          </a:p>
          <a:p>
            <a:pPr>
              <a:buClr>
                <a:schemeClr val="tx1"/>
              </a:buClr>
              <a:buFont typeface="Arial" charset="0"/>
              <a:buChar char="•"/>
            </a:pPr>
            <a:r>
              <a:rPr lang="en-US" sz="2400" dirty="0"/>
              <a:t> </a:t>
            </a:r>
            <a:r>
              <a:rPr lang="en-US" sz="2400" dirty="0" smtClean="0"/>
              <a:t>No </a:t>
            </a:r>
            <a:r>
              <a:rPr lang="en-US" sz="2400" dirty="0" err="1"/>
              <a:t>eran</a:t>
            </a:r>
            <a:r>
              <a:rPr lang="en-US" sz="2400" dirty="0"/>
              <a:t> </a:t>
            </a:r>
            <a:r>
              <a:rPr lang="en-US" sz="2400" dirty="0" err="1"/>
              <a:t>tecnologías</a:t>
            </a:r>
            <a:r>
              <a:rPr lang="en-US" sz="2400" dirty="0"/>
              <a:t> </a:t>
            </a:r>
            <a:r>
              <a:rPr lang="en-US" sz="2400" dirty="0" err="1"/>
              <a:t>científicas</a:t>
            </a:r>
            <a:r>
              <a:rPr lang="en-US" sz="2400" dirty="0"/>
              <a:t>, </a:t>
            </a:r>
            <a:r>
              <a:rPr lang="en-US" sz="2400" dirty="0" err="1"/>
              <a:t>sino</a:t>
            </a:r>
            <a:r>
              <a:rPr lang="en-US" sz="2400" dirty="0"/>
              <a:t> </a:t>
            </a:r>
            <a:r>
              <a:rPr lang="en-US" sz="2400" dirty="0" err="1"/>
              <a:t>tecnologías</a:t>
            </a:r>
            <a:r>
              <a:rPr lang="en-US" sz="2400" dirty="0"/>
              <a:t>; </a:t>
            </a:r>
            <a:r>
              <a:rPr lang="en-US" sz="2400" dirty="0" err="1"/>
              <a:t>l</a:t>
            </a:r>
            <a:r>
              <a:rPr lang="en-US" sz="2400" dirty="0" err="1" smtClean="0"/>
              <a:t>as</a:t>
            </a:r>
            <a:r>
              <a:rPr lang="en-US" sz="2400" dirty="0" smtClean="0"/>
              <a:t> </a:t>
            </a:r>
            <a:r>
              <a:rPr lang="en-US" sz="2400" dirty="0" err="1"/>
              <a:t>tecnologías</a:t>
            </a:r>
            <a:r>
              <a:rPr lang="en-US" sz="2400" dirty="0"/>
              <a:t> de la </a:t>
            </a:r>
            <a:r>
              <a:rPr lang="en-US" sz="2400" dirty="0" err="1"/>
              <a:t>pistola</a:t>
            </a:r>
            <a:r>
              <a:rPr lang="en-US" sz="2400" dirty="0"/>
              <a:t> y la </a:t>
            </a:r>
            <a:r>
              <a:rPr lang="en-US" sz="2400" dirty="0" err="1"/>
              <a:t>imprenta</a:t>
            </a:r>
            <a:r>
              <a:rPr lang="en-US" sz="2400" dirty="0"/>
              <a:t> se </a:t>
            </a:r>
            <a:r>
              <a:rPr lang="en-US" sz="2400" dirty="0" err="1"/>
              <a:t>habían</a:t>
            </a:r>
            <a:r>
              <a:rPr lang="en-US" sz="2400" dirty="0"/>
              <a:t> </a:t>
            </a:r>
            <a:r>
              <a:rPr lang="en-US" sz="2400" dirty="0" err="1"/>
              <a:t>inventado</a:t>
            </a:r>
            <a:r>
              <a:rPr lang="en-US" sz="2400" dirty="0"/>
              <a:t> en China, </a:t>
            </a:r>
            <a:r>
              <a:rPr lang="en-US" sz="2400" dirty="0" err="1"/>
              <a:t>pero</a:t>
            </a:r>
            <a:r>
              <a:rPr lang="en-US" sz="2400" dirty="0"/>
              <a:t> se </a:t>
            </a:r>
            <a:r>
              <a:rPr lang="en-US" sz="2400" dirty="0" err="1"/>
              <a:t>innovaron</a:t>
            </a:r>
            <a:r>
              <a:rPr lang="en-US" sz="2400" dirty="0"/>
              <a:t> en Europa. </a:t>
            </a:r>
            <a:endParaRPr lang="en-US" sz="2400" dirty="0" smtClean="0"/>
          </a:p>
          <a:p>
            <a:pPr>
              <a:buClr>
                <a:schemeClr val="tx1"/>
              </a:buClr>
              <a:buFont typeface="Arial" charset="0"/>
              <a:buChar char="•"/>
            </a:pPr>
            <a:r>
              <a:rPr lang="en-US" sz="2400" dirty="0"/>
              <a:t> </a:t>
            </a:r>
            <a:r>
              <a:rPr lang="en-US" sz="2400" dirty="0" err="1" smtClean="0"/>
              <a:t>Esta</a:t>
            </a:r>
            <a:r>
              <a:rPr lang="en-US" sz="2400" dirty="0" smtClean="0"/>
              <a:t> </a:t>
            </a:r>
            <a:r>
              <a:rPr lang="en-US" sz="2400" dirty="0" err="1"/>
              <a:t>es</a:t>
            </a:r>
            <a:r>
              <a:rPr lang="en-US" sz="2400" dirty="0"/>
              <a:t> </a:t>
            </a:r>
            <a:r>
              <a:rPr lang="en-US" sz="2400" dirty="0" err="1"/>
              <a:t>una</a:t>
            </a:r>
            <a:r>
              <a:rPr lang="en-US" sz="2400" dirty="0"/>
              <a:t> </a:t>
            </a:r>
            <a:r>
              <a:rPr lang="en-US" sz="2400" dirty="0" err="1"/>
              <a:t>distinción</a:t>
            </a:r>
            <a:r>
              <a:rPr lang="en-US" sz="2400" dirty="0"/>
              <a:t> </a:t>
            </a:r>
            <a:r>
              <a:rPr lang="en-US" sz="2400" dirty="0" err="1"/>
              <a:t>importante</a:t>
            </a:r>
            <a:r>
              <a:rPr lang="en-US" sz="2400" dirty="0"/>
              <a:t> entre la </a:t>
            </a:r>
            <a:r>
              <a:rPr lang="en-US" sz="2400" dirty="0" err="1"/>
              <a:t>invención</a:t>
            </a:r>
            <a:r>
              <a:rPr lang="en-US" sz="2400" dirty="0"/>
              <a:t> </a:t>
            </a:r>
            <a:r>
              <a:rPr lang="en-US" sz="2400" dirty="0" err="1"/>
              <a:t>solamente</a:t>
            </a:r>
            <a:r>
              <a:rPr lang="en-US" sz="2400" dirty="0"/>
              <a:t> y la </a:t>
            </a:r>
            <a:r>
              <a:rPr lang="en-US" sz="2400" dirty="0" err="1"/>
              <a:t>innovación</a:t>
            </a:r>
            <a:r>
              <a:rPr lang="en-US" sz="2400" dirty="0"/>
              <a:t> </a:t>
            </a:r>
            <a:r>
              <a:rPr lang="en-US" sz="2400" dirty="0" err="1"/>
              <a:t>como</a:t>
            </a:r>
            <a:r>
              <a:rPr lang="en-US" sz="2400" dirty="0"/>
              <a:t> </a:t>
            </a:r>
            <a:r>
              <a:rPr lang="en-US" sz="2400" u="sng" dirty="0" err="1"/>
              <a:t>invención</a:t>
            </a:r>
            <a:r>
              <a:rPr lang="en-US" sz="2400" dirty="0"/>
              <a:t> y </a:t>
            </a:r>
            <a:r>
              <a:rPr lang="en-US" sz="2400" u="sng" dirty="0" err="1"/>
              <a:t>comercialización</a:t>
            </a:r>
            <a:r>
              <a:rPr lang="en-US" sz="2400" dirty="0"/>
              <a:t>. El </a:t>
            </a:r>
            <a:r>
              <a:rPr lang="en-US" sz="2400" dirty="0" err="1"/>
              <a:t>arma</a:t>
            </a:r>
            <a:r>
              <a:rPr lang="en-US" sz="2400" dirty="0"/>
              <a:t> </a:t>
            </a:r>
            <a:r>
              <a:rPr lang="en-US" sz="2400" dirty="0" err="1"/>
              <a:t>fue</a:t>
            </a:r>
            <a:r>
              <a:rPr lang="en-US" sz="2400" dirty="0"/>
              <a:t> </a:t>
            </a:r>
            <a:r>
              <a:rPr lang="en-US" sz="2400" dirty="0" err="1"/>
              <a:t>mejorada</a:t>
            </a:r>
            <a:r>
              <a:rPr lang="en-US" sz="2400" dirty="0"/>
              <a:t> y </a:t>
            </a:r>
            <a:r>
              <a:rPr lang="en-US" sz="2400" dirty="0" err="1"/>
              <a:t>comercializada</a:t>
            </a:r>
            <a:r>
              <a:rPr lang="en-US" sz="2400" dirty="0"/>
              <a:t> en Europa, y </a:t>
            </a:r>
            <a:r>
              <a:rPr lang="en-US" sz="2400" dirty="0" err="1"/>
              <a:t>fue</a:t>
            </a:r>
            <a:r>
              <a:rPr lang="en-US" sz="2400" dirty="0"/>
              <a:t> un </a:t>
            </a:r>
            <a:r>
              <a:rPr lang="en-US" sz="2400" dirty="0" err="1"/>
              <a:t>arma</a:t>
            </a:r>
            <a:r>
              <a:rPr lang="en-US" sz="2400" dirty="0"/>
              <a:t> tan </a:t>
            </a:r>
            <a:r>
              <a:rPr lang="en-US" sz="2400" dirty="0" err="1"/>
              <a:t>potente</a:t>
            </a:r>
            <a:r>
              <a:rPr lang="en-US" sz="2400" dirty="0"/>
              <a:t> </a:t>
            </a:r>
            <a:r>
              <a:rPr lang="en-US" sz="2400" dirty="0" err="1"/>
              <a:t>que</a:t>
            </a:r>
            <a:r>
              <a:rPr lang="en-US" sz="2400" dirty="0"/>
              <a:t> la </a:t>
            </a:r>
            <a:r>
              <a:rPr lang="en-US" sz="2400" dirty="0" err="1"/>
              <a:t>pistola</a:t>
            </a:r>
            <a:r>
              <a:rPr lang="en-US" sz="2400" dirty="0"/>
              <a:t> </a:t>
            </a:r>
            <a:r>
              <a:rPr lang="en-US" sz="2400" dirty="0" err="1"/>
              <a:t>acabó</a:t>
            </a:r>
            <a:r>
              <a:rPr lang="en-US" sz="2400" dirty="0"/>
              <a:t> con el </a:t>
            </a:r>
            <a:r>
              <a:rPr lang="en-US" sz="2400" dirty="0" err="1"/>
              <a:t>antiguo</a:t>
            </a:r>
            <a:r>
              <a:rPr lang="en-US" sz="2400" dirty="0"/>
              <a:t> </a:t>
            </a:r>
            <a:r>
              <a:rPr lang="en-US" sz="2400" dirty="0" err="1"/>
              <a:t>dominio</a:t>
            </a:r>
            <a:r>
              <a:rPr lang="en-US" sz="2400" dirty="0"/>
              <a:t> del </a:t>
            </a:r>
            <a:r>
              <a:rPr lang="en-US" sz="2400" dirty="0" err="1"/>
              <a:t>guerrero</a:t>
            </a:r>
            <a:r>
              <a:rPr lang="en-US" sz="2400" dirty="0"/>
              <a:t> feudal, un </a:t>
            </a:r>
            <a:r>
              <a:rPr lang="en-US" sz="2400" dirty="0" err="1"/>
              <a:t>imperativo</a:t>
            </a:r>
            <a:r>
              <a:rPr lang="en-US" sz="2400" dirty="0"/>
              <a:t> de la </a:t>
            </a:r>
            <a:r>
              <a:rPr lang="en-US" sz="2400" dirty="0" err="1"/>
              <a:t>tecnología</a:t>
            </a:r>
            <a:r>
              <a:rPr lang="en-US" sz="2400" dirty="0"/>
              <a:t> </a:t>
            </a:r>
            <a:r>
              <a:rPr lang="en-US" sz="2400" dirty="0" err="1"/>
              <a:t>militar</a:t>
            </a:r>
            <a:r>
              <a:rPr lang="en-US" sz="2400" dirty="0"/>
              <a:t>. </a:t>
            </a:r>
            <a:endParaRPr lang="en-US" sz="2400" dirty="0" smtClean="0"/>
          </a:p>
          <a:p>
            <a:pPr>
              <a:buClr>
                <a:schemeClr val="tx1"/>
              </a:buClr>
              <a:buFont typeface="Arial" charset="0"/>
              <a:buChar char="•"/>
            </a:pPr>
            <a:r>
              <a:rPr lang="en-US" sz="2400" dirty="0" err="1" smtClean="0"/>
              <a:t>Paralelamente</a:t>
            </a:r>
            <a:r>
              <a:rPr lang="en-US" sz="2400" dirty="0"/>
              <a:t>, la </a:t>
            </a:r>
            <a:r>
              <a:rPr lang="en-US" sz="2400" dirty="0" err="1"/>
              <a:t>mejora</a:t>
            </a:r>
            <a:r>
              <a:rPr lang="en-US" sz="2400" dirty="0"/>
              <a:t> y la </a:t>
            </a:r>
            <a:r>
              <a:rPr lang="en-US" sz="2400" dirty="0" err="1"/>
              <a:t>comercialización</a:t>
            </a:r>
            <a:r>
              <a:rPr lang="en-US" sz="2400" dirty="0"/>
              <a:t> de la </a:t>
            </a:r>
            <a:r>
              <a:rPr lang="en-US" sz="2400" dirty="0" err="1"/>
              <a:t>imprenta</a:t>
            </a:r>
            <a:r>
              <a:rPr lang="en-US" sz="2400" dirty="0"/>
              <a:t> </a:t>
            </a:r>
            <a:r>
              <a:rPr lang="en-US" sz="2400" dirty="0" err="1"/>
              <a:t>hicieron</a:t>
            </a:r>
            <a:r>
              <a:rPr lang="en-US" sz="2400" dirty="0"/>
              <a:t> </a:t>
            </a:r>
            <a:r>
              <a:rPr lang="en-US" sz="2400" dirty="0" err="1"/>
              <a:t>que</a:t>
            </a:r>
            <a:r>
              <a:rPr lang="en-US" sz="2400" dirty="0"/>
              <a:t> los </a:t>
            </a:r>
            <a:r>
              <a:rPr lang="en-US" sz="2400" dirty="0" err="1"/>
              <a:t>libros</a:t>
            </a:r>
            <a:r>
              <a:rPr lang="en-US" sz="2400" dirty="0"/>
              <a:t> </a:t>
            </a:r>
            <a:r>
              <a:rPr lang="en-US" sz="2400" dirty="0" err="1"/>
              <a:t>fueran</a:t>
            </a:r>
            <a:r>
              <a:rPr lang="en-US" sz="2400" dirty="0"/>
              <a:t> </a:t>
            </a:r>
            <a:r>
              <a:rPr lang="en-US" sz="2400" dirty="0" err="1"/>
              <a:t>relativamente</a:t>
            </a:r>
            <a:r>
              <a:rPr lang="en-US" sz="2400" dirty="0"/>
              <a:t> </a:t>
            </a:r>
            <a:r>
              <a:rPr lang="en-US" sz="2400" dirty="0" err="1"/>
              <a:t>baratos</a:t>
            </a:r>
            <a:r>
              <a:rPr lang="en-US" sz="2400" dirty="0"/>
              <a:t> y </a:t>
            </a:r>
            <a:r>
              <a:rPr lang="en-US" sz="2400" dirty="0" err="1"/>
              <a:t>fomentaron</a:t>
            </a:r>
            <a:r>
              <a:rPr lang="en-US" sz="2400" dirty="0"/>
              <a:t> la </a:t>
            </a:r>
            <a:r>
              <a:rPr lang="en-US" sz="2400" dirty="0" err="1"/>
              <a:t>secularización</a:t>
            </a:r>
            <a:r>
              <a:rPr lang="en-US" sz="2400" dirty="0"/>
              <a:t> del </a:t>
            </a:r>
            <a:r>
              <a:rPr lang="en-US" sz="2400" dirty="0" err="1"/>
              <a:t>conocimiento</a:t>
            </a:r>
            <a:r>
              <a:rPr lang="en-US" sz="2400" dirty="0"/>
              <a:t>.</a:t>
            </a:r>
            <a:endParaRPr lang="en-US" sz="2400" dirty="0" smtClean="0"/>
          </a:p>
        </p:txBody>
      </p:sp>
      <p:pic>
        <p:nvPicPr>
          <p:cNvPr id="5" name="Imagen 4"/>
          <p:cNvPicPr>
            <a:picLocks noChangeAspect="1"/>
          </p:cNvPicPr>
          <p:nvPr/>
        </p:nvPicPr>
        <p:blipFill>
          <a:blip r:embed="rId2"/>
          <a:stretch>
            <a:fillRect/>
          </a:stretch>
        </p:blipFill>
        <p:spPr>
          <a:xfrm>
            <a:off x="8911244" y="1446414"/>
            <a:ext cx="2998470" cy="3892649"/>
          </a:xfrm>
          <a:prstGeom prst="rect">
            <a:avLst/>
          </a:prstGeom>
        </p:spPr>
      </p:pic>
    </p:spTree>
    <p:extLst>
      <p:ext uri="{BB962C8B-B14F-4D97-AF65-F5344CB8AC3E}">
        <p14:creationId xmlns:p14="http://schemas.microsoft.com/office/powerpoint/2010/main" val="22273201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42</a:t>
            </a:fld>
            <a:endParaRPr lang="en-US" sz="1600" dirty="0"/>
          </a:p>
        </p:txBody>
      </p:sp>
      <p:sp>
        <p:nvSpPr>
          <p:cNvPr id="3" name="CuadroTexto 2"/>
          <p:cNvSpPr txBox="1"/>
          <p:nvPr/>
        </p:nvSpPr>
        <p:spPr>
          <a:xfrm>
            <a:off x="630740" y="581891"/>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928553"/>
            <a:ext cx="10850793" cy="418961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err="1"/>
              <a:t>Esta</a:t>
            </a:r>
            <a:r>
              <a:rPr lang="en-US" sz="2400" dirty="0"/>
              <a:t> </a:t>
            </a:r>
            <a:r>
              <a:rPr lang="en-US" sz="2400" dirty="0" err="1"/>
              <a:t>combinación</a:t>
            </a:r>
            <a:r>
              <a:rPr lang="en-US" sz="2400" dirty="0"/>
              <a:t> del </a:t>
            </a:r>
            <a:r>
              <a:rPr lang="en-US" sz="2400" dirty="0" err="1"/>
              <a:t>creciente</a:t>
            </a:r>
            <a:r>
              <a:rPr lang="en-US" sz="2400" dirty="0"/>
              <a:t> </a:t>
            </a:r>
            <a:r>
              <a:rPr lang="en-US" sz="2400" dirty="0" err="1"/>
              <a:t>dominio</a:t>
            </a:r>
            <a:r>
              <a:rPr lang="en-US" sz="2400" dirty="0"/>
              <a:t> social de </a:t>
            </a:r>
            <a:r>
              <a:rPr lang="en-US" sz="2400" dirty="0" err="1"/>
              <a:t>una</a:t>
            </a:r>
            <a:r>
              <a:rPr lang="en-US" sz="2400" dirty="0"/>
              <a:t> </a:t>
            </a:r>
            <a:r>
              <a:rPr lang="en-US" sz="2400" dirty="0" err="1"/>
              <a:t>clase</a:t>
            </a:r>
            <a:r>
              <a:rPr lang="en-US" sz="2400" dirty="0"/>
              <a:t> </a:t>
            </a:r>
            <a:r>
              <a:rPr lang="en-US" sz="2400" dirty="0" err="1"/>
              <a:t>mercantil</a:t>
            </a:r>
            <a:r>
              <a:rPr lang="en-US" sz="2400" dirty="0"/>
              <a:t> (</a:t>
            </a:r>
            <a:r>
              <a:rPr lang="en-US" sz="2400" dirty="0" err="1"/>
              <a:t>capitalista</a:t>
            </a:r>
            <a:r>
              <a:rPr lang="en-US" sz="2400" dirty="0"/>
              <a:t>) y la </a:t>
            </a:r>
            <a:r>
              <a:rPr lang="en-US" sz="2400" dirty="0" err="1"/>
              <a:t>profundización</a:t>
            </a:r>
            <a:r>
              <a:rPr lang="en-US" sz="2400" dirty="0"/>
              <a:t> de la </a:t>
            </a:r>
            <a:r>
              <a:rPr lang="en-US" sz="2400" dirty="0" err="1"/>
              <a:t>secularización</a:t>
            </a:r>
            <a:r>
              <a:rPr lang="en-US" sz="2400" dirty="0"/>
              <a:t> del </a:t>
            </a:r>
            <a:r>
              <a:rPr lang="en-US" sz="2400" dirty="0" err="1"/>
              <a:t>conocimiento</a:t>
            </a:r>
            <a:r>
              <a:rPr lang="en-US" sz="2400" dirty="0"/>
              <a:t> (</a:t>
            </a:r>
            <a:r>
              <a:rPr lang="en-US" sz="2400" dirty="0" err="1"/>
              <a:t>ciencia</a:t>
            </a:r>
            <a:r>
              <a:rPr lang="en-US" sz="2400" dirty="0"/>
              <a:t>) son </a:t>
            </a:r>
            <a:r>
              <a:rPr lang="en-US" sz="2400" dirty="0" err="1"/>
              <a:t>características</a:t>
            </a:r>
            <a:r>
              <a:rPr lang="en-US" sz="2400" dirty="0"/>
              <a:t> de </a:t>
            </a:r>
            <a:r>
              <a:rPr lang="en-US" sz="2400" dirty="0" err="1"/>
              <a:t>una</a:t>
            </a:r>
            <a:r>
              <a:rPr lang="en-US" sz="2400" dirty="0"/>
              <a:t> </a:t>
            </a:r>
            <a:r>
              <a:rPr lang="en-US" sz="2400" dirty="0" err="1"/>
              <a:t>sociedad</a:t>
            </a:r>
            <a:r>
              <a:rPr lang="en-US" sz="2400" dirty="0"/>
              <a:t> </a:t>
            </a:r>
            <a:r>
              <a:rPr lang="en-US" sz="2400" dirty="0" err="1"/>
              <a:t>moderna</a:t>
            </a:r>
            <a:r>
              <a:rPr lang="en-US" sz="2400" dirty="0"/>
              <a:t>. </a:t>
            </a:r>
            <a:endParaRPr lang="en-US" sz="2400" dirty="0" smtClean="0"/>
          </a:p>
          <a:p>
            <a:pPr>
              <a:buClr>
                <a:schemeClr val="tx1"/>
              </a:buClr>
              <a:buFont typeface="Arial" charset="0"/>
              <a:buChar char="•"/>
            </a:pPr>
            <a:r>
              <a:rPr lang="en-US" sz="2400" dirty="0" err="1" smtClean="0"/>
              <a:t>Después</a:t>
            </a:r>
            <a:r>
              <a:rPr lang="en-US" sz="2400" dirty="0" smtClean="0"/>
              <a:t> </a:t>
            </a:r>
            <a:r>
              <a:rPr lang="en-US" sz="2400" dirty="0"/>
              <a:t>del </a:t>
            </a:r>
            <a:r>
              <a:rPr lang="en-US" sz="2400" dirty="0" err="1"/>
              <a:t>siglo</a:t>
            </a:r>
            <a:r>
              <a:rPr lang="en-US" sz="2400" dirty="0"/>
              <a:t> XV, </a:t>
            </a:r>
            <a:r>
              <a:rPr lang="en-US" sz="2400" dirty="0" err="1"/>
              <a:t>las</a:t>
            </a:r>
            <a:r>
              <a:rPr lang="en-US" sz="2400" dirty="0"/>
              <a:t> </a:t>
            </a:r>
            <a:r>
              <a:rPr lang="en-US" sz="2400" dirty="0" err="1"/>
              <a:t>historias</a:t>
            </a:r>
            <a:r>
              <a:rPr lang="en-US" sz="2400" dirty="0"/>
              <a:t> </a:t>
            </a:r>
            <a:r>
              <a:rPr lang="en-US" sz="2400" dirty="0" err="1"/>
              <a:t>políticas</a:t>
            </a:r>
            <a:r>
              <a:rPr lang="en-US" sz="2400" dirty="0"/>
              <a:t> del </a:t>
            </a:r>
            <a:r>
              <a:rPr lang="en-US" sz="2400" dirty="0" err="1"/>
              <a:t>mundo</a:t>
            </a:r>
            <a:r>
              <a:rPr lang="en-US" sz="2400" dirty="0"/>
              <a:t> se </a:t>
            </a:r>
            <a:r>
              <a:rPr lang="en-US" sz="2400" dirty="0" err="1"/>
              <a:t>convirtieron</a:t>
            </a:r>
            <a:r>
              <a:rPr lang="en-US" sz="2400" dirty="0"/>
              <a:t> en </a:t>
            </a:r>
            <a:r>
              <a:rPr lang="en-US" sz="2400" dirty="0" err="1"/>
              <a:t>historias</a:t>
            </a:r>
            <a:r>
              <a:rPr lang="en-US" sz="2400" dirty="0"/>
              <a:t> de </a:t>
            </a:r>
            <a:r>
              <a:rPr lang="en-US" sz="2400" dirty="0" err="1"/>
              <a:t>las</a:t>
            </a:r>
            <a:r>
              <a:rPr lang="en-US" sz="2400" dirty="0"/>
              <a:t> </a:t>
            </a:r>
            <a:r>
              <a:rPr lang="en-US" sz="2400" dirty="0" err="1"/>
              <a:t>luchas</a:t>
            </a:r>
            <a:r>
              <a:rPr lang="en-US" sz="2400" dirty="0"/>
              <a:t> entre </a:t>
            </a:r>
            <a:r>
              <a:rPr lang="en-US" sz="2400" dirty="0" err="1"/>
              <a:t>las</a:t>
            </a:r>
            <a:r>
              <a:rPr lang="en-US" sz="2400" dirty="0"/>
              <a:t> </a:t>
            </a:r>
            <a:r>
              <a:rPr lang="en-US" sz="2400" dirty="0" err="1"/>
              <a:t>naciones</a:t>
            </a:r>
            <a:r>
              <a:rPr lang="en-US" sz="2400" dirty="0"/>
              <a:t> y los pueblos, </a:t>
            </a:r>
            <a:r>
              <a:rPr lang="en-US" sz="2400" dirty="0" err="1"/>
              <a:t>donde</a:t>
            </a:r>
            <a:r>
              <a:rPr lang="en-US" sz="2400" dirty="0"/>
              <a:t> el factor </a:t>
            </a:r>
            <a:r>
              <a:rPr lang="en-US" sz="2400" dirty="0" err="1"/>
              <a:t>determinante</a:t>
            </a:r>
            <a:r>
              <a:rPr lang="en-US" sz="2400" dirty="0"/>
              <a:t> ha </a:t>
            </a:r>
            <a:r>
              <a:rPr lang="en-US" sz="2400" dirty="0" err="1"/>
              <a:t>sido</a:t>
            </a:r>
            <a:r>
              <a:rPr lang="en-US" sz="2400" dirty="0"/>
              <a:t> la </a:t>
            </a:r>
            <a:r>
              <a:rPr lang="en-US" sz="2400" dirty="0" err="1"/>
              <a:t>superioridad</a:t>
            </a:r>
            <a:r>
              <a:rPr lang="en-US" sz="2400" dirty="0"/>
              <a:t> </a:t>
            </a:r>
            <a:r>
              <a:rPr lang="en-US" sz="2400" dirty="0" err="1"/>
              <a:t>militar</a:t>
            </a:r>
            <a:r>
              <a:rPr lang="en-US" sz="2400" dirty="0"/>
              <a:t> y </a:t>
            </a:r>
            <a:r>
              <a:rPr lang="en-US" sz="2400" dirty="0" err="1"/>
              <a:t>económica</a:t>
            </a:r>
            <a:r>
              <a:rPr lang="en-US" sz="2400" dirty="0"/>
              <a:t> </a:t>
            </a:r>
            <a:r>
              <a:rPr lang="en-US" sz="2400" dirty="0" err="1"/>
              <a:t>hecha</a:t>
            </a:r>
            <a:r>
              <a:rPr lang="en-US" sz="2400" dirty="0"/>
              <a:t> </a:t>
            </a:r>
            <a:r>
              <a:rPr lang="en-US" sz="2400" dirty="0" err="1"/>
              <a:t>posible</a:t>
            </a:r>
            <a:r>
              <a:rPr lang="en-US" sz="2400" dirty="0"/>
              <a:t> </a:t>
            </a:r>
            <a:r>
              <a:rPr lang="en-US" sz="2400" dirty="0" err="1"/>
              <a:t>por</a:t>
            </a:r>
            <a:r>
              <a:rPr lang="en-US" sz="2400" dirty="0"/>
              <a:t> </a:t>
            </a:r>
            <a:r>
              <a:rPr lang="en-US" sz="2400" dirty="0" err="1"/>
              <a:t>las</a:t>
            </a:r>
            <a:r>
              <a:rPr lang="en-US" sz="2400" dirty="0"/>
              <a:t> </a:t>
            </a:r>
            <a:r>
              <a:rPr lang="en-US" sz="2400" dirty="0" err="1"/>
              <a:t>nuevas</a:t>
            </a:r>
            <a:r>
              <a:rPr lang="en-US" sz="2400" dirty="0"/>
              <a:t> </a:t>
            </a:r>
            <a:r>
              <a:rPr lang="en-US" sz="2400" dirty="0" err="1"/>
              <a:t>tecnologías</a:t>
            </a:r>
            <a:r>
              <a:rPr lang="en-US" sz="2400" dirty="0"/>
              <a:t> </a:t>
            </a:r>
            <a:r>
              <a:rPr lang="en-US" sz="2400" dirty="0" err="1"/>
              <a:t>científicas</a:t>
            </a:r>
            <a:r>
              <a:rPr lang="en-US" sz="2400" dirty="0" smtClean="0"/>
              <a:t>.</a:t>
            </a:r>
          </a:p>
          <a:p>
            <a:pPr>
              <a:buClr>
                <a:schemeClr val="tx1"/>
              </a:buClr>
              <a:buFont typeface="Arial" charset="0"/>
              <a:buChar char="•"/>
            </a:pPr>
            <a:r>
              <a:rPr lang="en-US" sz="2400" dirty="0" smtClean="0"/>
              <a:t>¿</a:t>
            </a:r>
            <a:r>
              <a:rPr lang="en-US" sz="2400" dirty="0" err="1"/>
              <a:t>Cuándo</a:t>
            </a:r>
            <a:r>
              <a:rPr lang="en-US" sz="2400" dirty="0"/>
              <a:t> y </a:t>
            </a:r>
            <a:r>
              <a:rPr lang="en-US" sz="2400" dirty="0" err="1"/>
              <a:t>cómo</a:t>
            </a:r>
            <a:r>
              <a:rPr lang="en-US" sz="2400" dirty="0"/>
              <a:t> </a:t>
            </a:r>
            <a:r>
              <a:rPr lang="en-US" sz="2400" dirty="0" err="1"/>
              <a:t>comenzaron</a:t>
            </a:r>
            <a:r>
              <a:rPr lang="en-US" sz="2400" dirty="0"/>
              <a:t> </a:t>
            </a:r>
            <a:r>
              <a:rPr lang="en-US" sz="2400" dirty="0" err="1"/>
              <a:t>las</a:t>
            </a:r>
            <a:r>
              <a:rPr lang="en-US" sz="2400" dirty="0"/>
              <a:t> </a:t>
            </a:r>
            <a:r>
              <a:rPr lang="en-US" sz="2400" dirty="0" err="1"/>
              <a:t>tecnologías</a:t>
            </a:r>
            <a:r>
              <a:rPr lang="en-US" sz="2400" dirty="0"/>
              <a:t> </a:t>
            </a:r>
            <a:r>
              <a:rPr lang="en-US" sz="2400" dirty="0" err="1"/>
              <a:t>científicas</a:t>
            </a:r>
            <a:r>
              <a:rPr lang="en-US" sz="2400" dirty="0"/>
              <a:t>?</a:t>
            </a:r>
            <a:endParaRPr lang="en-US" sz="2400" dirty="0" smtClean="0"/>
          </a:p>
        </p:txBody>
      </p:sp>
    </p:spTree>
    <p:extLst>
      <p:ext uri="{BB962C8B-B14F-4D97-AF65-F5344CB8AC3E}">
        <p14:creationId xmlns:p14="http://schemas.microsoft.com/office/powerpoint/2010/main" val="185724286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43</a:t>
            </a:fld>
            <a:endParaRPr lang="en-US" sz="1600" dirty="0"/>
          </a:p>
        </p:txBody>
      </p:sp>
      <p:sp>
        <p:nvSpPr>
          <p:cNvPr id="3" name="CuadroTexto 2"/>
          <p:cNvSpPr txBox="1"/>
          <p:nvPr/>
        </p:nvSpPr>
        <p:spPr>
          <a:xfrm>
            <a:off x="531804" y="382385"/>
            <a:ext cx="4489084" cy="954107"/>
          </a:xfrm>
          <a:prstGeom prst="rect">
            <a:avLst/>
          </a:prstGeom>
          <a:noFill/>
        </p:spPr>
        <p:txBody>
          <a:bodyPr wrap="square" rtlCol="0">
            <a:spAutoFit/>
          </a:bodyPr>
          <a:lstStyle/>
          <a:p>
            <a:r>
              <a:rPr lang="en-US" sz="2800" spc="-50" dirty="0" err="1">
                <a:solidFill>
                  <a:schemeClr val="tx1">
                    <a:lumMod val="75000"/>
                    <a:lumOff val="25000"/>
                  </a:schemeClr>
                </a:solidFill>
                <a:latin typeface="+mj-lt"/>
                <a:ea typeface="+mj-ea"/>
                <a:cs typeface="+mj-cs"/>
              </a:rPr>
              <a:t>Cronología</a:t>
            </a:r>
            <a:r>
              <a:rPr lang="en-US" sz="2800" spc="-50" dirty="0">
                <a:solidFill>
                  <a:schemeClr val="tx1">
                    <a:lumMod val="75000"/>
                    <a:lumOff val="25000"/>
                  </a:schemeClr>
                </a:solidFill>
                <a:latin typeface="+mj-lt"/>
                <a:ea typeface="+mj-ea"/>
                <a:cs typeface="+mj-cs"/>
              </a:rPr>
              <a:t> de la </a:t>
            </a:r>
            <a:r>
              <a:rPr lang="en-US" sz="2800" spc="-50" dirty="0" err="1">
                <a:solidFill>
                  <a:schemeClr val="tx1">
                    <a:lumMod val="75000"/>
                    <a:lumOff val="25000"/>
                  </a:schemeClr>
                </a:solidFill>
                <a:latin typeface="+mj-lt"/>
                <a:ea typeface="+mj-ea"/>
                <a:cs typeface="+mj-cs"/>
              </a:rPr>
              <a:t>ciencia</a:t>
            </a:r>
            <a:r>
              <a:rPr lang="en-US" sz="2800" spc="-50" dirty="0">
                <a:solidFill>
                  <a:schemeClr val="tx1">
                    <a:lumMod val="75000"/>
                    <a:lumOff val="25000"/>
                  </a:schemeClr>
                </a:solidFill>
                <a:latin typeface="+mj-lt"/>
                <a:ea typeface="+mj-ea"/>
                <a:cs typeface="+mj-cs"/>
              </a:rPr>
              <a:t>, la </a:t>
            </a:r>
            <a:r>
              <a:rPr lang="en-US" sz="2800" spc="-50" dirty="0" err="1">
                <a:solidFill>
                  <a:schemeClr val="tx1">
                    <a:lumMod val="75000"/>
                    <a:lumOff val="25000"/>
                  </a:schemeClr>
                </a:solidFill>
                <a:latin typeface="+mj-lt"/>
                <a:ea typeface="+mj-ea"/>
                <a:cs typeface="+mj-cs"/>
              </a:rPr>
              <a:t>tecnología</a:t>
            </a:r>
            <a:r>
              <a:rPr lang="en-US" sz="2800" spc="-50" dirty="0">
                <a:solidFill>
                  <a:schemeClr val="tx1">
                    <a:lumMod val="75000"/>
                    <a:lumOff val="25000"/>
                  </a:schemeClr>
                </a:solidFill>
                <a:latin typeface="+mj-lt"/>
                <a:ea typeface="+mj-ea"/>
                <a:cs typeface="+mj-cs"/>
              </a:rPr>
              <a:t> y la </a:t>
            </a:r>
            <a:r>
              <a:rPr lang="en-US" sz="2800" spc="-50" dirty="0" err="1">
                <a:solidFill>
                  <a:schemeClr val="tx1">
                    <a:lumMod val="75000"/>
                    <a:lumOff val="25000"/>
                  </a:schemeClr>
                </a:solidFill>
                <a:latin typeface="+mj-lt"/>
                <a:ea typeface="+mj-ea"/>
                <a:cs typeface="+mj-cs"/>
              </a:rPr>
              <a:t>industrialización</a:t>
            </a:r>
            <a:endParaRPr lang="en-US" sz="28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531804" y="1596044"/>
            <a:ext cx="4854844" cy="4522123"/>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La </a:t>
            </a:r>
            <a:r>
              <a:rPr lang="en-US" sz="2400" dirty="0" err="1"/>
              <a:t>Figura</a:t>
            </a:r>
            <a:r>
              <a:rPr lang="en-US" sz="2400" dirty="0"/>
              <a:t> </a:t>
            </a:r>
            <a:r>
              <a:rPr lang="en-US" sz="2400" dirty="0" smtClean="0"/>
              <a:t> </a:t>
            </a:r>
            <a:r>
              <a:rPr lang="en-US" sz="2400" dirty="0"/>
              <a:t>resume los </a:t>
            </a:r>
            <a:r>
              <a:rPr lang="en-US" sz="2400" dirty="0" err="1"/>
              <a:t>principales</a:t>
            </a:r>
            <a:r>
              <a:rPr lang="en-US" sz="2400" dirty="0"/>
              <a:t> </a:t>
            </a:r>
            <a:r>
              <a:rPr lang="en-US" sz="2400" dirty="0" err="1"/>
              <a:t>hitos</a:t>
            </a:r>
            <a:r>
              <a:rPr lang="en-US" sz="2400" dirty="0"/>
              <a:t> </a:t>
            </a:r>
            <a:r>
              <a:rPr lang="en-US" sz="2400" dirty="0" err="1"/>
              <a:t>históricos</a:t>
            </a:r>
            <a:r>
              <a:rPr lang="en-US" sz="2400" dirty="0"/>
              <a:t> de los </a:t>
            </a:r>
            <a:r>
              <a:rPr lang="en-US" sz="2400" dirty="0" err="1"/>
              <a:t>cambios</a:t>
            </a:r>
            <a:r>
              <a:rPr lang="en-US" sz="2400" dirty="0"/>
              <a:t> en la </a:t>
            </a:r>
            <a:r>
              <a:rPr lang="en-US" sz="2400" dirty="0" err="1"/>
              <a:t>ciencia</a:t>
            </a:r>
            <a:r>
              <a:rPr lang="en-US" sz="2400" dirty="0"/>
              <a:t>, la </a:t>
            </a:r>
            <a:r>
              <a:rPr lang="en-US" sz="2400" dirty="0" err="1"/>
              <a:t>tecnología</a:t>
            </a:r>
            <a:r>
              <a:rPr lang="en-US" sz="2400" dirty="0"/>
              <a:t> y la </a:t>
            </a:r>
            <a:r>
              <a:rPr lang="en-US" sz="2400" dirty="0" err="1"/>
              <a:t>economía</a:t>
            </a:r>
            <a:r>
              <a:rPr lang="en-US" sz="2400" dirty="0"/>
              <a:t>. </a:t>
            </a:r>
            <a:endParaRPr lang="en-US" sz="2400" dirty="0" smtClean="0"/>
          </a:p>
          <a:p>
            <a:pPr>
              <a:buClr>
                <a:schemeClr val="tx1"/>
              </a:buClr>
              <a:buFont typeface="Arial" charset="0"/>
              <a:buChar char="•"/>
            </a:pPr>
            <a:r>
              <a:rPr lang="en-US" sz="2400" dirty="0" smtClean="0"/>
              <a:t>La </a:t>
            </a:r>
            <a:r>
              <a:rPr lang="en-US" sz="2400" dirty="0" err="1"/>
              <a:t>ciencia</a:t>
            </a:r>
            <a:r>
              <a:rPr lang="en-US" sz="2400" dirty="0"/>
              <a:t> </a:t>
            </a:r>
            <a:r>
              <a:rPr lang="en-US" sz="2400" dirty="0" err="1"/>
              <a:t>comenzó</a:t>
            </a:r>
            <a:r>
              <a:rPr lang="en-US" sz="2400" dirty="0"/>
              <a:t> en la </a:t>
            </a:r>
            <a:r>
              <a:rPr lang="en-US" sz="2400" dirty="0" err="1"/>
              <a:t>civilización</a:t>
            </a:r>
            <a:r>
              <a:rPr lang="en-US" sz="2400" dirty="0"/>
              <a:t> </a:t>
            </a:r>
            <a:r>
              <a:rPr lang="en-US" sz="2400" dirty="0" err="1"/>
              <a:t>europea</a:t>
            </a:r>
            <a:r>
              <a:rPr lang="en-US" sz="2400" dirty="0"/>
              <a:t> en el </a:t>
            </a:r>
            <a:r>
              <a:rPr lang="en-US" sz="2400" dirty="0" err="1"/>
              <a:t>siglo</a:t>
            </a:r>
            <a:r>
              <a:rPr lang="en-US" sz="2400" dirty="0"/>
              <a:t> XVII, </a:t>
            </a:r>
            <a:r>
              <a:rPr lang="en-US" sz="2400" dirty="0" err="1"/>
              <a:t>cuando</a:t>
            </a:r>
            <a:r>
              <a:rPr lang="en-US" sz="2400" dirty="0"/>
              <a:t> Isaac Newton </a:t>
            </a:r>
            <a:r>
              <a:rPr lang="en-US" sz="2400" dirty="0" err="1"/>
              <a:t>combinó</a:t>
            </a:r>
            <a:r>
              <a:rPr lang="en-US" sz="2400" dirty="0"/>
              <a:t> </a:t>
            </a:r>
            <a:r>
              <a:rPr lang="en-US" sz="2400" dirty="0" err="1"/>
              <a:t>nuevas</a:t>
            </a:r>
            <a:r>
              <a:rPr lang="en-US" sz="2400" dirty="0"/>
              <a:t> ideas de la </a:t>
            </a:r>
            <a:r>
              <a:rPr lang="en-US" sz="2400" dirty="0" err="1"/>
              <a:t>física</a:t>
            </a:r>
            <a:r>
              <a:rPr lang="en-US" sz="2400" dirty="0"/>
              <a:t> (de </a:t>
            </a:r>
            <a:r>
              <a:rPr lang="en-US" sz="2400" dirty="0" err="1"/>
              <a:t>Copérnico</a:t>
            </a:r>
            <a:r>
              <a:rPr lang="en-US" sz="2400" dirty="0"/>
              <a:t>, Brahe, </a:t>
            </a:r>
            <a:r>
              <a:rPr lang="en-US" sz="2400" dirty="0" err="1"/>
              <a:t>Kepler</a:t>
            </a:r>
            <a:r>
              <a:rPr lang="en-US" sz="2400" dirty="0"/>
              <a:t> y Galileo) con </a:t>
            </a:r>
            <a:r>
              <a:rPr lang="en-US" sz="2400" dirty="0" err="1"/>
              <a:t>nuevas</a:t>
            </a:r>
            <a:r>
              <a:rPr lang="en-US" sz="2400" dirty="0"/>
              <a:t> ideas en </a:t>
            </a:r>
            <a:r>
              <a:rPr lang="en-US" sz="2400" dirty="0" err="1"/>
              <a:t>matemáticas</a:t>
            </a:r>
            <a:r>
              <a:rPr lang="en-US" sz="2400" dirty="0"/>
              <a:t> (de Descartes y </a:t>
            </a:r>
            <a:r>
              <a:rPr lang="en-US" sz="2400" dirty="0" err="1"/>
              <a:t>otros</a:t>
            </a:r>
            <a:r>
              <a:rPr lang="en-US" sz="2400" dirty="0"/>
              <a:t>) para </a:t>
            </a:r>
            <a:r>
              <a:rPr lang="en-US" sz="2400" dirty="0" err="1"/>
              <a:t>desarrollar</a:t>
            </a:r>
            <a:r>
              <a:rPr lang="en-US" sz="2400" dirty="0"/>
              <a:t> la </a:t>
            </a:r>
            <a:r>
              <a:rPr lang="en-US" sz="2400" dirty="0" err="1"/>
              <a:t>teoría</a:t>
            </a:r>
            <a:r>
              <a:rPr lang="en-US" sz="2400" dirty="0"/>
              <a:t> </a:t>
            </a:r>
            <a:r>
              <a:rPr lang="en-US" sz="2400" dirty="0" err="1"/>
              <a:t>matemática</a:t>
            </a:r>
            <a:r>
              <a:rPr lang="en-US" sz="2400" dirty="0"/>
              <a:t> del </a:t>
            </a:r>
            <a:r>
              <a:rPr lang="en-US" sz="2400" dirty="0" err="1"/>
              <a:t>espacio</a:t>
            </a:r>
            <a:r>
              <a:rPr lang="en-US" sz="2400" dirty="0"/>
              <a:t>, el </a:t>
            </a:r>
            <a:r>
              <a:rPr lang="en-US" sz="2400" dirty="0" err="1"/>
              <a:t>tiempo</a:t>
            </a:r>
            <a:r>
              <a:rPr lang="en-US" sz="2400" dirty="0"/>
              <a:t>, </a:t>
            </a:r>
            <a:r>
              <a:rPr lang="en-US" sz="2400" dirty="0" smtClean="0"/>
              <a:t>y </a:t>
            </a:r>
            <a:r>
              <a:rPr lang="en-US" sz="2400" dirty="0" err="1"/>
              <a:t>las</a:t>
            </a:r>
            <a:r>
              <a:rPr lang="en-US" sz="2400" dirty="0"/>
              <a:t> </a:t>
            </a:r>
            <a:r>
              <a:rPr lang="en-US" sz="2400" dirty="0" err="1"/>
              <a:t>fuerzas</a:t>
            </a:r>
            <a:r>
              <a:rPr lang="en-US" sz="2400" dirty="0"/>
              <a:t>, el </a:t>
            </a:r>
            <a:r>
              <a:rPr lang="en-US" sz="2400" dirty="0" err="1"/>
              <a:t>paradigma</a:t>
            </a:r>
            <a:r>
              <a:rPr lang="en-US" sz="2400" dirty="0"/>
              <a:t> </a:t>
            </a:r>
            <a:r>
              <a:rPr lang="en-US" sz="2400" dirty="0" err="1"/>
              <a:t>newtoniano</a:t>
            </a:r>
            <a:r>
              <a:rPr lang="en-US" sz="2400" dirty="0"/>
              <a:t> de la </a:t>
            </a:r>
            <a:r>
              <a:rPr lang="en-US" sz="2400" dirty="0" err="1"/>
              <a:t>física</a:t>
            </a:r>
            <a:r>
              <a:rPr lang="en-US" sz="2400" dirty="0"/>
              <a:t>. </a:t>
            </a:r>
            <a:endParaRPr lang="en-US" sz="2400" dirty="0" smtClean="0"/>
          </a:p>
        </p:txBody>
      </p:sp>
      <p:pic>
        <p:nvPicPr>
          <p:cNvPr id="5" name="Imagen 4"/>
          <p:cNvPicPr>
            <a:picLocks noChangeAspect="1"/>
          </p:cNvPicPr>
          <p:nvPr/>
        </p:nvPicPr>
        <p:blipFill>
          <a:blip r:embed="rId2"/>
          <a:stretch>
            <a:fillRect/>
          </a:stretch>
        </p:blipFill>
        <p:spPr>
          <a:xfrm>
            <a:off x="5486401" y="72967"/>
            <a:ext cx="6223000" cy="6045200"/>
          </a:xfrm>
          <a:prstGeom prst="rect">
            <a:avLst/>
          </a:prstGeom>
        </p:spPr>
      </p:pic>
    </p:spTree>
    <p:extLst>
      <p:ext uri="{BB962C8B-B14F-4D97-AF65-F5344CB8AC3E}">
        <p14:creationId xmlns:p14="http://schemas.microsoft.com/office/powerpoint/2010/main" val="21058781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44</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446414"/>
            <a:ext cx="10850793" cy="46717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smtClean="0"/>
              <a:t>En </a:t>
            </a:r>
            <a:r>
              <a:rPr lang="en-US" sz="2400" dirty="0"/>
              <a:t>el </a:t>
            </a:r>
            <a:r>
              <a:rPr lang="en-US" sz="2400" dirty="0" err="1"/>
              <a:t>próximo</a:t>
            </a:r>
            <a:r>
              <a:rPr lang="en-US" sz="2400" dirty="0"/>
              <a:t> </a:t>
            </a:r>
            <a:r>
              <a:rPr lang="en-US" sz="2400" dirty="0" err="1"/>
              <a:t>siglo</a:t>
            </a:r>
            <a:r>
              <a:rPr lang="en-US" sz="2400" dirty="0"/>
              <a:t> </a:t>
            </a:r>
            <a:r>
              <a:rPr lang="en-US" sz="2400" dirty="0" err="1"/>
              <a:t>dieciocho</a:t>
            </a:r>
            <a:r>
              <a:rPr lang="en-US" sz="2400" dirty="0"/>
              <a:t>, </a:t>
            </a:r>
            <a:r>
              <a:rPr lang="en-US" sz="2400" dirty="0" err="1"/>
              <a:t>estas</a:t>
            </a:r>
            <a:r>
              <a:rPr lang="en-US" sz="2400" dirty="0"/>
              <a:t> </a:t>
            </a:r>
            <a:r>
              <a:rPr lang="en-US" sz="2400" dirty="0" err="1"/>
              <a:t>nuevas</a:t>
            </a:r>
            <a:r>
              <a:rPr lang="en-US" sz="2400" dirty="0"/>
              <a:t> ideas se </a:t>
            </a:r>
            <a:r>
              <a:rPr lang="en-US" sz="2400" dirty="0" err="1"/>
              <a:t>desarrollaron</a:t>
            </a:r>
            <a:r>
              <a:rPr lang="en-US" sz="2400" dirty="0"/>
              <a:t> </a:t>
            </a:r>
            <a:r>
              <a:rPr lang="en-US" sz="2400" dirty="0" err="1"/>
              <a:t>aún</a:t>
            </a:r>
            <a:r>
              <a:rPr lang="en-US" sz="2400" dirty="0"/>
              <a:t> </a:t>
            </a:r>
            <a:r>
              <a:rPr lang="en-US" sz="2400" dirty="0" err="1"/>
              <a:t>más</a:t>
            </a:r>
            <a:r>
              <a:rPr lang="en-US" sz="2400" dirty="0"/>
              <a:t> en </a:t>
            </a:r>
            <a:r>
              <a:rPr lang="en-US" sz="2400" dirty="0" err="1"/>
              <a:t>las</a:t>
            </a:r>
            <a:r>
              <a:rPr lang="en-US" sz="2400" dirty="0"/>
              <a:t> </a:t>
            </a:r>
            <a:r>
              <a:rPr lang="en-US" sz="2400" dirty="0" err="1"/>
              <a:t>nuevas</a:t>
            </a:r>
            <a:r>
              <a:rPr lang="en-US" sz="2400" dirty="0"/>
              <a:t> </a:t>
            </a:r>
            <a:r>
              <a:rPr lang="en-US" sz="2400" dirty="0" err="1"/>
              <a:t>disciplinas</a:t>
            </a:r>
            <a:r>
              <a:rPr lang="en-US" sz="2400" dirty="0"/>
              <a:t> </a:t>
            </a:r>
            <a:r>
              <a:rPr lang="en-US" sz="2400" dirty="0" err="1"/>
              <a:t>científicas</a:t>
            </a:r>
            <a:r>
              <a:rPr lang="en-US" sz="2400" dirty="0"/>
              <a:t> de la </a:t>
            </a:r>
            <a:r>
              <a:rPr lang="en-US" sz="2400" dirty="0" err="1"/>
              <a:t>física</a:t>
            </a:r>
            <a:r>
              <a:rPr lang="en-US" sz="2400" dirty="0"/>
              <a:t>, la </a:t>
            </a:r>
            <a:r>
              <a:rPr lang="en-US" sz="2400" dirty="0" err="1"/>
              <a:t>química</a:t>
            </a:r>
            <a:r>
              <a:rPr lang="en-US" sz="2400" dirty="0"/>
              <a:t> y </a:t>
            </a:r>
            <a:r>
              <a:rPr lang="en-US" sz="2400" dirty="0" err="1"/>
              <a:t>las</a:t>
            </a:r>
            <a:r>
              <a:rPr lang="en-US" sz="2400" dirty="0"/>
              <a:t> </a:t>
            </a:r>
            <a:r>
              <a:rPr lang="en-US" sz="2400" dirty="0" err="1"/>
              <a:t>matemáticas</a:t>
            </a:r>
            <a:r>
              <a:rPr lang="en-US" sz="2400" dirty="0"/>
              <a:t>. </a:t>
            </a:r>
            <a:endParaRPr lang="en-US" sz="2400" dirty="0" smtClean="0"/>
          </a:p>
          <a:p>
            <a:pPr>
              <a:buClr>
                <a:schemeClr val="tx1"/>
              </a:buClr>
              <a:buFont typeface="Arial" charset="0"/>
              <a:buChar char="•"/>
            </a:pPr>
            <a:r>
              <a:rPr lang="en-US" sz="2400" dirty="0" smtClean="0"/>
              <a:t>Los </a:t>
            </a:r>
            <a:r>
              <a:rPr lang="en-US" sz="2400" dirty="0" err="1"/>
              <a:t>siglos</a:t>
            </a:r>
            <a:r>
              <a:rPr lang="en-US" sz="2400" dirty="0"/>
              <a:t> XIX y XX </a:t>
            </a:r>
            <a:r>
              <a:rPr lang="en-US" sz="2400" dirty="0" err="1"/>
              <a:t>tuvieron</a:t>
            </a:r>
            <a:r>
              <a:rPr lang="en-US" sz="2400" dirty="0"/>
              <a:t> </a:t>
            </a:r>
            <a:r>
              <a:rPr lang="en-US" sz="2400" dirty="0" err="1"/>
              <a:t>avances</a:t>
            </a:r>
            <a:r>
              <a:rPr lang="en-US" sz="2400" dirty="0"/>
              <a:t> </a:t>
            </a:r>
            <a:r>
              <a:rPr lang="en-US" sz="2400" dirty="0" err="1"/>
              <a:t>dramáticos</a:t>
            </a:r>
            <a:r>
              <a:rPr lang="en-US" sz="2400" dirty="0"/>
              <a:t> en </a:t>
            </a:r>
            <a:r>
              <a:rPr lang="en-US" sz="2400" dirty="0" err="1"/>
              <a:t>estas</a:t>
            </a:r>
            <a:r>
              <a:rPr lang="en-US" sz="2400" dirty="0"/>
              <a:t> </a:t>
            </a:r>
            <a:r>
              <a:rPr lang="en-US" sz="2400" dirty="0" err="1"/>
              <a:t>disciplinas</a:t>
            </a:r>
            <a:r>
              <a:rPr lang="en-US" sz="2400" dirty="0"/>
              <a:t>, junto con la </a:t>
            </a:r>
            <a:r>
              <a:rPr lang="en-US" sz="2400" dirty="0" err="1"/>
              <a:t>fundación</a:t>
            </a:r>
            <a:r>
              <a:rPr lang="en-US" sz="2400" dirty="0"/>
              <a:t> de la </a:t>
            </a:r>
            <a:r>
              <a:rPr lang="en-US" sz="2400" dirty="0" err="1"/>
              <a:t>disciplina</a:t>
            </a:r>
            <a:r>
              <a:rPr lang="en-US" sz="2400" dirty="0"/>
              <a:t> </a:t>
            </a:r>
            <a:r>
              <a:rPr lang="en-US" sz="2400" dirty="0" err="1"/>
              <a:t>científica</a:t>
            </a:r>
            <a:r>
              <a:rPr lang="en-US" sz="2400" dirty="0"/>
              <a:t> de la </a:t>
            </a:r>
            <a:r>
              <a:rPr lang="en-US" sz="2400" dirty="0" err="1"/>
              <a:t>biología</a:t>
            </a:r>
            <a:r>
              <a:rPr lang="en-US" sz="2400" dirty="0"/>
              <a:t>. </a:t>
            </a:r>
            <a:endParaRPr lang="en-US" sz="2400" dirty="0" smtClean="0"/>
          </a:p>
          <a:p>
            <a:pPr>
              <a:buClr>
                <a:schemeClr val="tx1"/>
              </a:buClr>
              <a:buFont typeface="Arial" charset="0"/>
              <a:buChar char="•"/>
            </a:pPr>
            <a:r>
              <a:rPr lang="en-US" sz="2400" dirty="0" smtClean="0"/>
              <a:t>A </a:t>
            </a:r>
            <a:r>
              <a:rPr lang="en-US" sz="2400" dirty="0"/>
              <a:t>fines de </a:t>
            </a:r>
            <a:r>
              <a:rPr lang="en-US" sz="2400" dirty="0" err="1"/>
              <a:t>ese</a:t>
            </a:r>
            <a:r>
              <a:rPr lang="en-US" sz="2400" dirty="0"/>
              <a:t> </a:t>
            </a:r>
            <a:r>
              <a:rPr lang="en-US" sz="2400" dirty="0" err="1"/>
              <a:t>siglo</a:t>
            </a:r>
            <a:r>
              <a:rPr lang="en-US" sz="2400" dirty="0"/>
              <a:t> </a:t>
            </a:r>
            <a:r>
              <a:rPr lang="en-US" sz="2400" dirty="0" err="1"/>
              <a:t>veinte</a:t>
            </a:r>
            <a:r>
              <a:rPr lang="en-US" sz="2400" dirty="0"/>
              <a:t> se </a:t>
            </a:r>
            <a:r>
              <a:rPr lang="en-US" sz="2400" dirty="0" err="1"/>
              <a:t>estableció</a:t>
            </a:r>
            <a:r>
              <a:rPr lang="en-US" sz="2400" dirty="0"/>
              <a:t> la </a:t>
            </a:r>
            <a:r>
              <a:rPr lang="en-US" sz="2400" dirty="0" err="1"/>
              <a:t>física</a:t>
            </a:r>
            <a:r>
              <a:rPr lang="en-US" sz="2400" dirty="0"/>
              <a:t> de </a:t>
            </a:r>
            <a:r>
              <a:rPr lang="en-US" sz="2400" dirty="0" err="1"/>
              <a:t>las</a:t>
            </a:r>
            <a:r>
              <a:rPr lang="en-US" sz="2400" dirty="0"/>
              <a:t> </a:t>
            </a:r>
            <a:r>
              <a:rPr lang="en-US" sz="2400" dirty="0" err="1"/>
              <a:t>pequeñas</a:t>
            </a:r>
            <a:r>
              <a:rPr lang="en-US" sz="2400" dirty="0"/>
              <a:t> </a:t>
            </a:r>
            <a:r>
              <a:rPr lang="en-US" sz="2400" dirty="0" err="1"/>
              <a:t>partes</a:t>
            </a:r>
            <a:r>
              <a:rPr lang="en-US" sz="2400" dirty="0"/>
              <a:t> de la </a:t>
            </a:r>
            <a:r>
              <a:rPr lang="en-US" sz="2400" dirty="0" err="1"/>
              <a:t>materia</a:t>
            </a:r>
            <a:r>
              <a:rPr lang="en-US" sz="2400" dirty="0"/>
              <a:t> y los </a:t>
            </a:r>
            <a:r>
              <a:rPr lang="en-US" sz="2400" dirty="0" err="1"/>
              <a:t>espacios</a:t>
            </a:r>
            <a:r>
              <a:rPr lang="en-US" sz="2400" dirty="0"/>
              <a:t> </a:t>
            </a:r>
            <a:r>
              <a:rPr lang="en-US" sz="2400" dirty="0" err="1"/>
              <a:t>más</a:t>
            </a:r>
            <a:r>
              <a:rPr lang="en-US" sz="2400" dirty="0"/>
              <a:t> </a:t>
            </a:r>
            <a:r>
              <a:rPr lang="en-US" sz="2400" dirty="0" err="1"/>
              <a:t>grandes</a:t>
            </a:r>
            <a:r>
              <a:rPr lang="en-US" sz="2400" dirty="0"/>
              <a:t> de la </a:t>
            </a:r>
            <a:r>
              <a:rPr lang="en-US" sz="2400" dirty="0" err="1"/>
              <a:t>materia</a:t>
            </a:r>
            <a:r>
              <a:rPr lang="en-US" sz="2400" dirty="0"/>
              <a:t>, se </a:t>
            </a:r>
            <a:r>
              <a:rPr lang="en-US" sz="2400" dirty="0" err="1"/>
              <a:t>estableció</a:t>
            </a:r>
            <a:r>
              <a:rPr lang="en-US" sz="2400" dirty="0"/>
              <a:t> la </a:t>
            </a:r>
            <a:r>
              <a:rPr lang="en-US" sz="2400" dirty="0" err="1"/>
              <a:t>química</a:t>
            </a:r>
            <a:r>
              <a:rPr lang="en-US" sz="2400" dirty="0"/>
              <a:t> de la </a:t>
            </a:r>
            <a:r>
              <a:rPr lang="en-US" sz="2400" dirty="0" err="1"/>
              <a:t>materia</a:t>
            </a:r>
            <a:r>
              <a:rPr lang="en-US" sz="2400" dirty="0"/>
              <a:t> </a:t>
            </a:r>
            <a:r>
              <a:rPr lang="en-US" sz="2400" dirty="0" err="1"/>
              <a:t>inanimada</a:t>
            </a:r>
            <a:r>
              <a:rPr lang="en-US" sz="2400" dirty="0"/>
              <a:t> y </a:t>
            </a:r>
            <a:r>
              <a:rPr lang="en-US" sz="2400" dirty="0" err="1"/>
              <a:t>animada</a:t>
            </a:r>
            <a:r>
              <a:rPr lang="en-US" sz="2400" dirty="0"/>
              <a:t>, se </a:t>
            </a:r>
            <a:r>
              <a:rPr lang="en-US" sz="2400" dirty="0" err="1"/>
              <a:t>estableció</a:t>
            </a:r>
            <a:r>
              <a:rPr lang="en-US" sz="2400" dirty="0"/>
              <a:t> la </a:t>
            </a:r>
            <a:r>
              <a:rPr lang="en-US" sz="2400" dirty="0" err="1"/>
              <a:t>biología</a:t>
            </a:r>
            <a:r>
              <a:rPr lang="en-US" sz="2400" dirty="0"/>
              <a:t> molecular de la </a:t>
            </a:r>
            <a:r>
              <a:rPr lang="en-US" sz="2400" dirty="0" err="1"/>
              <a:t>herencia</a:t>
            </a:r>
            <a:r>
              <a:rPr lang="en-US" sz="2400" dirty="0"/>
              <a:t> de la </a:t>
            </a:r>
            <a:r>
              <a:rPr lang="en-US" sz="2400" dirty="0" err="1"/>
              <a:t>vida</a:t>
            </a:r>
            <a:r>
              <a:rPr lang="en-US" sz="2400" dirty="0"/>
              <a:t> y se </a:t>
            </a:r>
            <a:r>
              <a:rPr lang="en-US" sz="2400" dirty="0" err="1"/>
              <a:t>estableció</a:t>
            </a:r>
            <a:r>
              <a:rPr lang="en-US" sz="2400" dirty="0"/>
              <a:t> la </a:t>
            </a:r>
            <a:r>
              <a:rPr lang="en-US" sz="2400" dirty="0" err="1"/>
              <a:t>ciencia</a:t>
            </a:r>
            <a:r>
              <a:rPr lang="en-US" sz="2400" dirty="0"/>
              <a:t> </a:t>
            </a:r>
            <a:r>
              <a:rPr lang="en-US" sz="2400" dirty="0" err="1"/>
              <a:t>computacional</a:t>
            </a:r>
            <a:r>
              <a:rPr lang="en-US" sz="2400" dirty="0"/>
              <a:t> de la </a:t>
            </a:r>
            <a:r>
              <a:rPr lang="en-US" sz="2400" dirty="0" err="1"/>
              <a:t>materia</a:t>
            </a:r>
            <a:r>
              <a:rPr lang="en-US" sz="2400" dirty="0"/>
              <a:t>. </a:t>
            </a:r>
            <a:endParaRPr lang="en-US" sz="2400" dirty="0" smtClean="0"/>
          </a:p>
          <a:p>
            <a:pPr>
              <a:buClr>
                <a:schemeClr val="tx1"/>
              </a:buClr>
              <a:buFont typeface="Arial" charset="0"/>
              <a:buChar char="•"/>
            </a:pPr>
            <a:r>
              <a:rPr lang="en-US" sz="2400" dirty="0" smtClean="0"/>
              <a:t>La </a:t>
            </a:r>
            <a:r>
              <a:rPr lang="en-US" sz="2400" dirty="0" err="1"/>
              <a:t>mente</a:t>
            </a:r>
            <a:r>
              <a:rPr lang="en-US" sz="2400" dirty="0"/>
              <a:t> y la </a:t>
            </a:r>
            <a:r>
              <a:rPr lang="en-US" sz="2400" dirty="0" err="1"/>
              <a:t>comunicación</a:t>
            </a:r>
            <a:r>
              <a:rPr lang="en-US" sz="2400" dirty="0"/>
              <a:t> se </a:t>
            </a:r>
            <a:r>
              <a:rPr lang="en-US" sz="2400" dirty="0" err="1"/>
              <a:t>extendían</a:t>
            </a:r>
            <a:r>
              <a:rPr lang="en-US" sz="2400" dirty="0"/>
              <a:t>. </a:t>
            </a:r>
            <a:r>
              <a:rPr lang="en-US" sz="2400" dirty="0" err="1"/>
              <a:t>Todo</a:t>
            </a:r>
            <a:r>
              <a:rPr lang="en-US" sz="2400" dirty="0"/>
              <a:t> </a:t>
            </a:r>
            <a:r>
              <a:rPr lang="en-US" sz="2400" dirty="0" err="1"/>
              <a:t>esto</a:t>
            </a:r>
            <a:r>
              <a:rPr lang="en-US" sz="2400" dirty="0"/>
              <a:t> </a:t>
            </a:r>
            <a:r>
              <a:rPr lang="en-US" sz="2400" dirty="0" err="1"/>
              <a:t>comenzó</a:t>
            </a:r>
            <a:r>
              <a:rPr lang="en-US" sz="2400" dirty="0"/>
              <a:t> y </a:t>
            </a:r>
            <a:r>
              <a:rPr lang="en-US" sz="2400" dirty="0" err="1"/>
              <a:t>tuvo</a:t>
            </a:r>
            <a:r>
              <a:rPr lang="en-US" sz="2400" dirty="0"/>
              <a:t> </a:t>
            </a:r>
            <a:r>
              <a:rPr lang="en-US" sz="2400" dirty="0" err="1"/>
              <a:t>lugar</a:t>
            </a:r>
            <a:r>
              <a:rPr lang="en-US" sz="2400" dirty="0"/>
              <a:t> en un </a:t>
            </a:r>
            <a:r>
              <a:rPr lang="en-US" sz="2400" dirty="0" err="1"/>
              <a:t>contexto</a:t>
            </a:r>
            <a:r>
              <a:rPr lang="en-US" sz="2400" dirty="0"/>
              <a:t> </a:t>
            </a:r>
            <a:r>
              <a:rPr lang="en-US" sz="2400" dirty="0" err="1"/>
              <a:t>internacional</a:t>
            </a:r>
            <a:r>
              <a:rPr lang="en-US" sz="2400" dirty="0"/>
              <a:t> </a:t>
            </a:r>
            <a:r>
              <a:rPr lang="en-US" sz="2400" dirty="0" err="1"/>
              <a:t>desde</a:t>
            </a:r>
            <a:r>
              <a:rPr lang="en-US" sz="2400" dirty="0"/>
              <a:t> </a:t>
            </a:r>
            <a:r>
              <a:rPr lang="en-US" sz="2400" dirty="0" err="1"/>
              <a:t>sus</a:t>
            </a:r>
            <a:r>
              <a:rPr lang="en-US" sz="2400" dirty="0"/>
              <a:t> </a:t>
            </a:r>
            <a:r>
              <a:rPr lang="en-US" sz="2400" dirty="0" err="1"/>
              <a:t>inicios</a:t>
            </a:r>
            <a:r>
              <a:rPr lang="en-US" sz="2400" dirty="0"/>
              <a:t>, de </a:t>
            </a:r>
            <a:r>
              <a:rPr lang="en-US" sz="2400" dirty="0" err="1"/>
              <a:t>modo</a:t>
            </a:r>
            <a:r>
              <a:rPr lang="en-US" sz="2400" dirty="0"/>
              <a:t> </a:t>
            </a:r>
            <a:r>
              <a:rPr lang="en-US" sz="2400" dirty="0" err="1"/>
              <a:t>que</a:t>
            </a:r>
            <a:r>
              <a:rPr lang="en-US" sz="2400" dirty="0"/>
              <a:t> </a:t>
            </a:r>
            <a:r>
              <a:rPr lang="en-US" sz="2400" dirty="0" err="1"/>
              <a:t>uno</a:t>
            </a:r>
            <a:r>
              <a:rPr lang="en-US" sz="2400" dirty="0"/>
              <a:t> </a:t>
            </a:r>
            <a:r>
              <a:rPr lang="en-US" sz="2400" dirty="0" err="1"/>
              <a:t>puede</a:t>
            </a:r>
            <a:r>
              <a:rPr lang="en-US" sz="2400" dirty="0"/>
              <a:t> </a:t>
            </a:r>
            <a:r>
              <a:rPr lang="en-US" sz="2400" dirty="0" err="1"/>
              <a:t>ver</a:t>
            </a:r>
            <a:r>
              <a:rPr lang="en-US" sz="2400" dirty="0"/>
              <a:t> los </a:t>
            </a:r>
            <a:r>
              <a:rPr lang="en-US" sz="2400" dirty="0" err="1"/>
              <a:t>cuatrocientos</a:t>
            </a:r>
            <a:r>
              <a:rPr lang="en-US" sz="2400" dirty="0"/>
              <a:t> </a:t>
            </a:r>
            <a:r>
              <a:rPr lang="en-US" sz="2400" dirty="0" err="1"/>
              <a:t>años</a:t>
            </a:r>
            <a:r>
              <a:rPr lang="en-US" sz="2400" dirty="0"/>
              <a:t> del </a:t>
            </a:r>
            <a:r>
              <a:rPr lang="en-US" sz="2400" dirty="0" err="1"/>
              <a:t>origen</a:t>
            </a:r>
            <a:r>
              <a:rPr lang="en-US" sz="2400" dirty="0"/>
              <a:t> y </a:t>
            </a:r>
            <a:r>
              <a:rPr lang="en-US" sz="2400" dirty="0" err="1"/>
              <a:t>desarrollo</a:t>
            </a:r>
            <a:r>
              <a:rPr lang="en-US" sz="2400" dirty="0"/>
              <a:t> de la </a:t>
            </a:r>
            <a:r>
              <a:rPr lang="en-US" sz="2400" dirty="0" err="1"/>
              <a:t>ciencia</a:t>
            </a:r>
            <a:r>
              <a:rPr lang="en-US" sz="2400" dirty="0"/>
              <a:t> </a:t>
            </a:r>
            <a:r>
              <a:rPr lang="en-US" sz="2400" dirty="0" err="1"/>
              <a:t>como</a:t>
            </a:r>
            <a:r>
              <a:rPr lang="en-US" sz="2400" dirty="0"/>
              <a:t> un </a:t>
            </a:r>
            <a:r>
              <a:rPr lang="en-US" sz="2400" dirty="0" err="1"/>
              <a:t>período</a:t>
            </a:r>
            <a:r>
              <a:rPr lang="en-US" sz="2400" dirty="0"/>
              <a:t> de la </a:t>
            </a:r>
            <a:r>
              <a:rPr lang="en-US" sz="2400" i="1" dirty="0" err="1"/>
              <a:t>internacionalización</a:t>
            </a:r>
            <a:r>
              <a:rPr lang="en-US" sz="2400" i="1" dirty="0"/>
              <a:t> </a:t>
            </a:r>
            <a:r>
              <a:rPr lang="en-US" sz="2400" i="1" dirty="0" smtClean="0"/>
              <a:t>de la </a:t>
            </a:r>
            <a:r>
              <a:rPr lang="en-US" sz="2400" i="1" dirty="0" err="1" smtClean="0"/>
              <a:t>ciencia</a:t>
            </a:r>
            <a:r>
              <a:rPr lang="en-US" sz="2400" i="1" dirty="0" smtClean="0"/>
              <a:t> </a:t>
            </a:r>
            <a:r>
              <a:rPr lang="en-US" sz="2400" dirty="0" err="1" smtClean="0"/>
              <a:t>también</a:t>
            </a:r>
            <a:r>
              <a:rPr lang="en-US" sz="2400" dirty="0"/>
              <a:t>.</a:t>
            </a:r>
            <a:endParaRPr lang="en-US" sz="2400" dirty="0" smtClean="0"/>
          </a:p>
        </p:txBody>
      </p:sp>
    </p:spTree>
    <p:extLst>
      <p:ext uri="{BB962C8B-B14F-4D97-AF65-F5344CB8AC3E}">
        <p14:creationId xmlns:p14="http://schemas.microsoft.com/office/powerpoint/2010/main" val="31500935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45</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531803" y="1296786"/>
            <a:ext cx="11089389" cy="4821382"/>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En </a:t>
            </a:r>
            <a:r>
              <a:rPr lang="en-US" sz="2400" dirty="0" err="1"/>
              <a:t>contraste</a:t>
            </a:r>
            <a:r>
              <a:rPr lang="en-US" sz="2400" dirty="0"/>
              <a:t> con </a:t>
            </a:r>
            <a:r>
              <a:rPr lang="en-US" sz="2400" dirty="0" err="1"/>
              <a:t>este</a:t>
            </a:r>
            <a:r>
              <a:rPr lang="en-US" sz="2400" dirty="0"/>
              <a:t> </a:t>
            </a:r>
            <a:r>
              <a:rPr lang="en-US" sz="2400" dirty="0" err="1"/>
              <a:t>contexto</a:t>
            </a:r>
            <a:r>
              <a:rPr lang="en-US" sz="2400" dirty="0"/>
              <a:t> </a:t>
            </a:r>
            <a:r>
              <a:rPr lang="en-US" sz="2400" dirty="0" err="1"/>
              <a:t>internacional</a:t>
            </a:r>
            <a:r>
              <a:rPr lang="en-US" sz="2400" dirty="0"/>
              <a:t> de la </a:t>
            </a:r>
            <a:r>
              <a:rPr lang="en-US" sz="2400" dirty="0" err="1"/>
              <a:t>ciencia</a:t>
            </a:r>
            <a:r>
              <a:rPr lang="en-US" sz="2400" dirty="0"/>
              <a:t>, los </a:t>
            </a:r>
            <a:r>
              <a:rPr lang="en-US" sz="2400" dirty="0" err="1"/>
              <a:t>desarrollos</a:t>
            </a:r>
            <a:r>
              <a:rPr lang="en-US" sz="2400" dirty="0"/>
              <a:t> </a:t>
            </a:r>
            <a:r>
              <a:rPr lang="en-US" sz="2400" dirty="0" err="1"/>
              <a:t>económicos</a:t>
            </a:r>
            <a:r>
              <a:rPr lang="en-US" sz="2400" dirty="0"/>
              <a:t> y </a:t>
            </a:r>
            <a:r>
              <a:rPr lang="en-US" sz="2400" dirty="0" err="1"/>
              <a:t>tecnológicos</a:t>
            </a:r>
            <a:r>
              <a:rPr lang="en-US" sz="2400" dirty="0"/>
              <a:t> </a:t>
            </a:r>
            <a:r>
              <a:rPr lang="en-US" sz="2400" dirty="0" err="1"/>
              <a:t>ocurrieron</a:t>
            </a:r>
            <a:r>
              <a:rPr lang="en-US" sz="2400" dirty="0"/>
              <a:t> en </a:t>
            </a:r>
            <a:r>
              <a:rPr lang="en-US" sz="2400" dirty="0" err="1"/>
              <a:t>contextos</a:t>
            </a:r>
            <a:r>
              <a:rPr lang="en-US" sz="2400" dirty="0"/>
              <a:t> </a:t>
            </a:r>
            <a:r>
              <a:rPr lang="en-US" sz="2400" dirty="0" err="1"/>
              <a:t>puramente</a:t>
            </a:r>
            <a:r>
              <a:rPr lang="en-US" sz="2400" dirty="0"/>
              <a:t> </a:t>
            </a:r>
            <a:r>
              <a:rPr lang="en-US" sz="2400" dirty="0" err="1"/>
              <a:t>nacionales</a:t>
            </a:r>
            <a:r>
              <a:rPr lang="en-US" sz="2400" dirty="0"/>
              <a:t>. </a:t>
            </a:r>
            <a:endParaRPr lang="en-US" sz="2400" dirty="0" smtClean="0"/>
          </a:p>
          <a:p>
            <a:pPr>
              <a:buClr>
                <a:schemeClr val="tx1"/>
              </a:buClr>
              <a:buFont typeface="Arial" charset="0"/>
              <a:buChar char="•"/>
            </a:pPr>
            <a:r>
              <a:rPr lang="en-US" sz="2400" dirty="0" err="1" smtClean="0"/>
              <a:t>Cada</a:t>
            </a:r>
            <a:r>
              <a:rPr lang="en-US" sz="2400" dirty="0" smtClean="0"/>
              <a:t> </a:t>
            </a:r>
            <a:r>
              <a:rPr lang="en-US" sz="2400" dirty="0" err="1"/>
              <a:t>nación</a:t>
            </a:r>
            <a:r>
              <a:rPr lang="en-US" sz="2400" dirty="0"/>
              <a:t> se </a:t>
            </a:r>
            <a:r>
              <a:rPr lang="en-US" sz="2400" dirty="0" err="1"/>
              <a:t>industrializó</a:t>
            </a:r>
            <a:r>
              <a:rPr lang="en-US" sz="2400" dirty="0"/>
              <a:t> a </a:t>
            </a:r>
            <a:r>
              <a:rPr lang="en-US" sz="2400" dirty="0" err="1"/>
              <a:t>nivel</a:t>
            </a:r>
            <a:r>
              <a:rPr lang="en-US" sz="2400" dirty="0"/>
              <a:t> </a:t>
            </a:r>
            <a:r>
              <a:rPr lang="en-US" sz="2400" dirty="0" err="1"/>
              <a:t>nacional</a:t>
            </a:r>
            <a:r>
              <a:rPr lang="en-US" sz="2400" dirty="0"/>
              <a:t> y en </a:t>
            </a:r>
            <a:r>
              <a:rPr lang="en-US" sz="2400" dirty="0" err="1"/>
              <a:t>competencia</a:t>
            </a:r>
            <a:r>
              <a:rPr lang="en-US" sz="2400" dirty="0"/>
              <a:t> con </a:t>
            </a:r>
            <a:r>
              <a:rPr lang="en-US" sz="2400" dirty="0" err="1"/>
              <a:t>otras</a:t>
            </a:r>
            <a:r>
              <a:rPr lang="en-US" sz="2400" dirty="0"/>
              <a:t> </a:t>
            </a:r>
            <a:r>
              <a:rPr lang="en-US" sz="2400" dirty="0" err="1"/>
              <a:t>naciones</a:t>
            </a:r>
            <a:r>
              <a:rPr lang="en-US" sz="2400" dirty="0"/>
              <a:t>. </a:t>
            </a:r>
            <a:r>
              <a:rPr lang="en-US" sz="2400" dirty="0" err="1"/>
              <a:t>Desde</a:t>
            </a:r>
            <a:r>
              <a:rPr lang="en-US" sz="2400" dirty="0"/>
              <a:t> </a:t>
            </a:r>
            <a:r>
              <a:rPr lang="en-US" sz="2400" dirty="0" err="1"/>
              <a:t>aproximadamente</a:t>
            </a:r>
            <a:r>
              <a:rPr lang="en-US" sz="2400" dirty="0"/>
              <a:t> 1765 a 1865, la principal </a:t>
            </a:r>
            <a:r>
              <a:rPr lang="en-US" sz="2400" dirty="0" err="1"/>
              <a:t>industrialización</a:t>
            </a:r>
            <a:r>
              <a:rPr lang="en-US" sz="2400" dirty="0"/>
              <a:t> </a:t>
            </a:r>
            <a:r>
              <a:rPr lang="en-US" sz="2400" dirty="0" err="1"/>
              <a:t>ocurrió</a:t>
            </a:r>
            <a:r>
              <a:rPr lang="en-US" sz="2400" dirty="0"/>
              <a:t> en </a:t>
            </a:r>
            <a:r>
              <a:rPr lang="en-US" sz="2400" dirty="0" err="1"/>
              <a:t>las</a:t>
            </a:r>
            <a:r>
              <a:rPr lang="en-US" sz="2400" dirty="0"/>
              <a:t> </a:t>
            </a:r>
            <a:r>
              <a:rPr lang="en-US" sz="2400" dirty="0" err="1"/>
              <a:t>naciones</a:t>
            </a:r>
            <a:r>
              <a:rPr lang="en-US" sz="2400" dirty="0"/>
              <a:t> </a:t>
            </a:r>
            <a:r>
              <a:rPr lang="en-US" sz="2400" dirty="0" err="1"/>
              <a:t>europeas</a:t>
            </a:r>
            <a:r>
              <a:rPr lang="en-US" sz="2400" dirty="0"/>
              <a:t> de </a:t>
            </a:r>
            <a:r>
              <a:rPr lang="en-US" sz="2400" dirty="0" err="1"/>
              <a:t>Inglaterra</a:t>
            </a:r>
            <a:r>
              <a:rPr lang="en-US" sz="2400" dirty="0"/>
              <a:t>, </a:t>
            </a:r>
            <a:r>
              <a:rPr lang="en-US" sz="2400" dirty="0" err="1"/>
              <a:t>Francia</a:t>
            </a:r>
            <a:r>
              <a:rPr lang="en-US" sz="2400" dirty="0"/>
              <a:t> y </a:t>
            </a:r>
            <a:r>
              <a:rPr lang="en-US" sz="2400" dirty="0" err="1"/>
              <a:t>Alemania</a:t>
            </a:r>
            <a:r>
              <a:rPr lang="en-US" sz="2400" dirty="0"/>
              <a:t>. </a:t>
            </a:r>
            <a:r>
              <a:rPr lang="en-US" sz="2400" dirty="0" err="1"/>
              <a:t>Desde</a:t>
            </a:r>
            <a:r>
              <a:rPr lang="en-US" sz="2400" dirty="0"/>
              <a:t> 1865 hasta </a:t>
            </a:r>
            <a:r>
              <a:rPr lang="en-US" sz="2400" dirty="0" err="1"/>
              <a:t>aproximadamente</a:t>
            </a:r>
            <a:r>
              <a:rPr lang="en-US" sz="2400" dirty="0"/>
              <a:t> 1965 (el </a:t>
            </a:r>
            <a:r>
              <a:rPr lang="en-US" sz="2400" dirty="0" err="1"/>
              <a:t>segundo</a:t>
            </a:r>
            <a:r>
              <a:rPr lang="en-US" sz="2400" dirty="0"/>
              <a:t> </a:t>
            </a:r>
            <a:r>
              <a:rPr lang="en-US" sz="2400" dirty="0" err="1"/>
              <a:t>centenario</a:t>
            </a:r>
            <a:r>
              <a:rPr lang="en-US" sz="2400" dirty="0"/>
              <a:t>), </a:t>
            </a:r>
            <a:r>
              <a:rPr lang="en-US" sz="2400" dirty="0" err="1"/>
              <a:t>otras</a:t>
            </a:r>
            <a:r>
              <a:rPr lang="en-US" sz="2400" dirty="0"/>
              <a:t> </a:t>
            </a:r>
            <a:r>
              <a:rPr lang="en-US" sz="2400" dirty="0" err="1"/>
              <a:t>naciones</a:t>
            </a:r>
            <a:r>
              <a:rPr lang="en-US" sz="2400" dirty="0"/>
              <a:t> </a:t>
            </a:r>
            <a:r>
              <a:rPr lang="en-US" sz="2400" dirty="0" err="1"/>
              <a:t>europeas</a:t>
            </a:r>
            <a:r>
              <a:rPr lang="en-US" sz="2400" dirty="0"/>
              <a:t> </a:t>
            </a:r>
            <a:r>
              <a:rPr lang="en-US" sz="2400" dirty="0" err="1"/>
              <a:t>comenzaron</a:t>
            </a:r>
            <a:r>
              <a:rPr lang="en-US" sz="2400" dirty="0"/>
              <a:t> a </a:t>
            </a:r>
            <a:r>
              <a:rPr lang="en-US" sz="2400" dirty="0" err="1"/>
              <a:t>industrializarse</a:t>
            </a:r>
            <a:r>
              <a:rPr lang="en-US" sz="2400" dirty="0"/>
              <a:t>, </a:t>
            </a:r>
            <a:r>
              <a:rPr lang="en-US" sz="2400" dirty="0" err="1"/>
              <a:t>pero</a:t>
            </a:r>
            <a:r>
              <a:rPr lang="en-US" sz="2400" dirty="0"/>
              <a:t> la principal </a:t>
            </a:r>
            <a:r>
              <a:rPr lang="en-US" sz="2400" dirty="0" err="1"/>
              <a:t>industrialización</a:t>
            </a:r>
            <a:r>
              <a:rPr lang="en-US" sz="2400" dirty="0"/>
              <a:t> se </a:t>
            </a:r>
            <a:r>
              <a:rPr lang="en-US" sz="2400" dirty="0" err="1"/>
              <a:t>trasladó</a:t>
            </a:r>
            <a:r>
              <a:rPr lang="en-US" sz="2400" dirty="0"/>
              <a:t> a </a:t>
            </a:r>
            <a:r>
              <a:rPr lang="en-US" sz="2400" dirty="0" err="1"/>
              <a:t>América</a:t>
            </a:r>
            <a:r>
              <a:rPr lang="en-US" sz="2400" dirty="0"/>
              <a:t> del Norte. </a:t>
            </a:r>
            <a:endParaRPr lang="en-US" sz="2400" dirty="0" smtClean="0"/>
          </a:p>
          <a:p>
            <a:pPr>
              <a:buClr>
                <a:schemeClr val="tx1"/>
              </a:buClr>
              <a:buFont typeface="Arial" charset="0"/>
              <a:buChar char="•"/>
            </a:pPr>
            <a:r>
              <a:rPr lang="en-US" sz="2400" dirty="0" smtClean="0"/>
              <a:t>Para </a:t>
            </a:r>
            <a:r>
              <a:rPr lang="en-US" sz="2400" dirty="0"/>
              <a:t>la </a:t>
            </a:r>
            <a:r>
              <a:rPr lang="en-US" sz="2400" dirty="0" err="1"/>
              <a:t>década</a:t>
            </a:r>
            <a:r>
              <a:rPr lang="en-US" sz="2400" dirty="0"/>
              <a:t> de 1940, la </a:t>
            </a:r>
            <a:r>
              <a:rPr lang="en-US" sz="2400" dirty="0" err="1"/>
              <a:t>capacidad</a:t>
            </a:r>
            <a:r>
              <a:rPr lang="en-US" sz="2400" dirty="0"/>
              <a:t> industrial solo en los </a:t>
            </a:r>
            <a:r>
              <a:rPr lang="en-US" sz="2400" dirty="0" err="1"/>
              <a:t>Estados</a:t>
            </a:r>
            <a:r>
              <a:rPr lang="en-US" sz="2400" dirty="0"/>
              <a:t> </a:t>
            </a:r>
            <a:r>
              <a:rPr lang="en-US" sz="2400" dirty="0" err="1"/>
              <a:t>Unidos</a:t>
            </a:r>
            <a:r>
              <a:rPr lang="en-US" sz="2400" dirty="0"/>
              <a:t> era tan </a:t>
            </a:r>
            <a:r>
              <a:rPr lang="en-US" sz="2400" dirty="0" err="1"/>
              <a:t>grande</a:t>
            </a:r>
            <a:r>
              <a:rPr lang="en-US" sz="2400" dirty="0"/>
              <a:t> e </a:t>
            </a:r>
            <a:r>
              <a:rPr lang="en-US" sz="2400" dirty="0" err="1"/>
              <a:t>innovadora</a:t>
            </a:r>
            <a:r>
              <a:rPr lang="en-US" sz="2400" dirty="0"/>
              <a:t> </a:t>
            </a:r>
            <a:r>
              <a:rPr lang="en-US" sz="2400" dirty="0" err="1"/>
              <a:t>que</a:t>
            </a:r>
            <a:r>
              <a:rPr lang="en-US" sz="2400" dirty="0"/>
              <a:t> era un factor </a:t>
            </a:r>
            <a:r>
              <a:rPr lang="en-US" sz="2400" dirty="0" err="1"/>
              <a:t>determinante</a:t>
            </a:r>
            <a:r>
              <a:rPr lang="en-US" sz="2400" dirty="0"/>
              <a:t> en la </a:t>
            </a:r>
            <a:r>
              <a:rPr lang="en-US" sz="2400" dirty="0" err="1"/>
              <a:t>conclusión</a:t>
            </a:r>
            <a:r>
              <a:rPr lang="en-US" sz="2400" dirty="0"/>
              <a:t> de la </a:t>
            </a:r>
            <a:r>
              <a:rPr lang="en-US" sz="2400" dirty="0" err="1"/>
              <a:t>Segunda</a:t>
            </a:r>
            <a:r>
              <a:rPr lang="en-US" sz="2400" dirty="0"/>
              <a:t> Guerra Mundial. Durante la </a:t>
            </a:r>
            <a:r>
              <a:rPr lang="en-US" sz="2400" dirty="0" err="1"/>
              <a:t>segunda</a:t>
            </a:r>
            <a:r>
              <a:rPr lang="en-US" sz="2400" dirty="0"/>
              <a:t> </a:t>
            </a:r>
            <a:r>
              <a:rPr lang="en-US" sz="2400" dirty="0" err="1"/>
              <a:t>mitad</a:t>
            </a:r>
            <a:r>
              <a:rPr lang="en-US" sz="2400" dirty="0"/>
              <a:t> del </a:t>
            </a:r>
            <a:r>
              <a:rPr lang="en-US" sz="2400" dirty="0" err="1"/>
              <a:t>siglo</a:t>
            </a:r>
            <a:r>
              <a:rPr lang="en-US" sz="2400" dirty="0"/>
              <a:t> </a:t>
            </a:r>
            <a:r>
              <a:rPr lang="en-US" sz="2400" dirty="0" err="1"/>
              <a:t>veinte</a:t>
            </a:r>
            <a:r>
              <a:rPr lang="en-US" sz="2400" dirty="0"/>
              <a:t>, la </a:t>
            </a:r>
            <a:r>
              <a:rPr lang="en-US" sz="2400" dirty="0" err="1"/>
              <a:t>destreza</a:t>
            </a:r>
            <a:r>
              <a:rPr lang="en-US" sz="2400" dirty="0"/>
              <a:t> industrial de los </a:t>
            </a:r>
            <a:r>
              <a:rPr lang="en-US" sz="2400" dirty="0" err="1"/>
              <a:t>Estados</a:t>
            </a:r>
            <a:r>
              <a:rPr lang="en-US" sz="2400" dirty="0"/>
              <a:t> </a:t>
            </a:r>
            <a:r>
              <a:rPr lang="en-US" sz="2400" dirty="0" err="1"/>
              <a:t>Unidos</a:t>
            </a:r>
            <a:r>
              <a:rPr lang="en-US" sz="2400" dirty="0"/>
              <a:t> </a:t>
            </a:r>
            <a:r>
              <a:rPr lang="en-US" sz="2400" dirty="0" err="1"/>
              <a:t>continuó</a:t>
            </a:r>
            <a:r>
              <a:rPr lang="en-US" sz="2400" dirty="0"/>
              <a:t> y </a:t>
            </a:r>
            <a:r>
              <a:rPr lang="en-US" sz="2400" dirty="0" err="1"/>
              <a:t>las</a:t>
            </a:r>
            <a:r>
              <a:rPr lang="en-US" sz="2400" dirty="0"/>
              <a:t> </a:t>
            </a:r>
            <a:r>
              <a:rPr lang="en-US" sz="2400" dirty="0" err="1"/>
              <a:t>naciones</a:t>
            </a:r>
            <a:r>
              <a:rPr lang="en-US" sz="2400" dirty="0"/>
              <a:t> </a:t>
            </a:r>
            <a:r>
              <a:rPr lang="en-US" sz="2400" dirty="0" err="1"/>
              <a:t>europeas</a:t>
            </a:r>
            <a:r>
              <a:rPr lang="en-US" sz="2400" dirty="0"/>
              <a:t> </a:t>
            </a:r>
            <a:r>
              <a:rPr lang="en-US" sz="2400" dirty="0" err="1"/>
              <a:t>reconstruyeron</a:t>
            </a:r>
            <a:r>
              <a:rPr lang="en-US" sz="2400" dirty="0"/>
              <a:t> </a:t>
            </a:r>
            <a:r>
              <a:rPr lang="en-US" sz="2400" dirty="0" err="1"/>
              <a:t>sus</a:t>
            </a:r>
            <a:r>
              <a:rPr lang="en-US" sz="2400" dirty="0"/>
              <a:t> </a:t>
            </a:r>
            <a:r>
              <a:rPr lang="en-US" sz="2400" dirty="0" err="1"/>
              <a:t>capacidades</a:t>
            </a:r>
            <a:r>
              <a:rPr lang="en-US" sz="2400" dirty="0"/>
              <a:t> </a:t>
            </a:r>
            <a:r>
              <a:rPr lang="en-US" sz="2400" dirty="0" err="1"/>
              <a:t>industriales</a:t>
            </a:r>
            <a:r>
              <a:rPr lang="en-US" sz="2400" dirty="0"/>
              <a:t> </a:t>
            </a:r>
            <a:r>
              <a:rPr lang="en-US" sz="2400" dirty="0" err="1"/>
              <a:t>que</a:t>
            </a:r>
            <a:r>
              <a:rPr lang="en-US" sz="2400" dirty="0"/>
              <a:t> </a:t>
            </a:r>
            <a:r>
              <a:rPr lang="en-US" sz="2400" dirty="0" err="1"/>
              <a:t>habían</a:t>
            </a:r>
            <a:r>
              <a:rPr lang="en-US" sz="2400" dirty="0"/>
              <a:t> </a:t>
            </a:r>
            <a:r>
              <a:rPr lang="en-US" sz="2400" dirty="0" err="1"/>
              <a:t>sido</a:t>
            </a:r>
            <a:r>
              <a:rPr lang="en-US" sz="2400" dirty="0"/>
              <a:t> </a:t>
            </a:r>
            <a:r>
              <a:rPr lang="en-US" sz="2400" dirty="0" err="1"/>
              <a:t>destruidas</a:t>
            </a:r>
            <a:r>
              <a:rPr lang="en-US" sz="2400" dirty="0"/>
              <a:t> </a:t>
            </a:r>
            <a:r>
              <a:rPr lang="en-US" sz="2400" dirty="0" err="1"/>
              <a:t>por</a:t>
            </a:r>
            <a:r>
              <a:rPr lang="en-US" sz="2400" dirty="0"/>
              <a:t> </a:t>
            </a:r>
            <a:r>
              <a:rPr lang="en-US" sz="2400" dirty="0" err="1"/>
              <a:t>esa</a:t>
            </a:r>
            <a:r>
              <a:rPr lang="en-US" sz="2400" dirty="0"/>
              <a:t> </a:t>
            </a:r>
            <a:r>
              <a:rPr lang="en-US" sz="2400" dirty="0" err="1"/>
              <a:t>guerra</a:t>
            </a:r>
            <a:r>
              <a:rPr lang="en-US" sz="2400" dirty="0"/>
              <a:t>. </a:t>
            </a:r>
            <a:endParaRPr lang="en-US" sz="2400" dirty="0" smtClean="0"/>
          </a:p>
          <a:p>
            <a:pPr>
              <a:buClr>
                <a:schemeClr val="tx1"/>
              </a:buClr>
              <a:buFont typeface="Arial" charset="0"/>
              <a:buChar char="•"/>
            </a:pPr>
            <a:r>
              <a:rPr lang="en-US" sz="2400" dirty="0" err="1" smtClean="0"/>
              <a:t>Desde</a:t>
            </a:r>
            <a:r>
              <a:rPr lang="en-US" sz="2400" dirty="0" smtClean="0"/>
              <a:t> </a:t>
            </a:r>
            <a:r>
              <a:rPr lang="en-US" sz="2400" dirty="0"/>
              <a:t>1950 hasta finales del </a:t>
            </a:r>
            <a:r>
              <a:rPr lang="en-US" sz="2400" dirty="0" err="1"/>
              <a:t>siglo</a:t>
            </a:r>
            <a:r>
              <a:rPr lang="en-US" sz="2400" dirty="0"/>
              <a:t> XX, </a:t>
            </a:r>
            <a:r>
              <a:rPr lang="en-US" sz="2400" dirty="0" err="1"/>
              <a:t>varios</a:t>
            </a:r>
            <a:r>
              <a:rPr lang="en-US" sz="2400" dirty="0"/>
              <a:t> </a:t>
            </a:r>
            <a:r>
              <a:rPr lang="en-US" sz="2400" dirty="0" err="1"/>
              <a:t>países</a:t>
            </a:r>
            <a:r>
              <a:rPr lang="en-US" sz="2400" dirty="0"/>
              <a:t> </a:t>
            </a:r>
            <a:r>
              <a:rPr lang="en-US" sz="2400" dirty="0" err="1"/>
              <a:t>asiáticos</a:t>
            </a:r>
            <a:r>
              <a:rPr lang="en-US" sz="2400" dirty="0"/>
              <a:t> </a:t>
            </a:r>
            <a:r>
              <a:rPr lang="en-US" sz="2400" dirty="0" err="1"/>
              <a:t>comenzaron</a:t>
            </a:r>
            <a:r>
              <a:rPr lang="en-US" sz="2400" dirty="0"/>
              <a:t> a </a:t>
            </a:r>
            <a:r>
              <a:rPr lang="en-US" sz="2400" dirty="0" err="1"/>
              <a:t>emerger</a:t>
            </a:r>
            <a:r>
              <a:rPr lang="en-US" sz="2400" dirty="0"/>
              <a:t> </a:t>
            </a:r>
            <a:r>
              <a:rPr lang="en-US" sz="2400" dirty="0" err="1"/>
              <a:t>como</a:t>
            </a:r>
            <a:r>
              <a:rPr lang="en-US" sz="2400" dirty="0"/>
              <a:t> </a:t>
            </a:r>
            <a:r>
              <a:rPr lang="en-US" sz="2400" dirty="0" err="1"/>
              <a:t>naciones</a:t>
            </a:r>
            <a:r>
              <a:rPr lang="en-US" sz="2400" dirty="0"/>
              <a:t> </a:t>
            </a:r>
            <a:r>
              <a:rPr lang="en-US" sz="2400" dirty="0" err="1"/>
              <a:t>industriales</a:t>
            </a:r>
            <a:r>
              <a:rPr lang="en-US" sz="2400" dirty="0"/>
              <a:t> </a:t>
            </a:r>
            <a:r>
              <a:rPr lang="en-US" sz="2400" dirty="0" err="1"/>
              <a:t>globalmente</a:t>
            </a:r>
            <a:r>
              <a:rPr lang="en-US" sz="2400" dirty="0"/>
              <a:t> </a:t>
            </a:r>
            <a:r>
              <a:rPr lang="en-US" sz="2400" dirty="0" err="1"/>
              <a:t>competitivas</a:t>
            </a:r>
            <a:r>
              <a:rPr lang="en-US" sz="2400" dirty="0"/>
              <a:t>: </a:t>
            </a:r>
            <a:r>
              <a:rPr lang="en-US" sz="2400" dirty="0" err="1"/>
              <a:t>Japón</a:t>
            </a:r>
            <a:r>
              <a:rPr lang="en-US" sz="2400" dirty="0"/>
              <a:t>, </a:t>
            </a:r>
            <a:r>
              <a:rPr lang="en-US" sz="2400" dirty="0" err="1"/>
              <a:t>Taiwán</a:t>
            </a:r>
            <a:r>
              <a:rPr lang="en-US" sz="2400" dirty="0"/>
              <a:t>, </a:t>
            </a:r>
            <a:r>
              <a:rPr lang="en-US" sz="2400" dirty="0" err="1"/>
              <a:t>Corea</a:t>
            </a:r>
            <a:r>
              <a:rPr lang="en-US" sz="2400" dirty="0"/>
              <a:t> del Sur y </a:t>
            </a:r>
            <a:r>
              <a:rPr lang="en-US" sz="2400" dirty="0" err="1"/>
              <a:t>Singapur</a:t>
            </a:r>
            <a:r>
              <a:rPr lang="en-US" sz="2400" dirty="0"/>
              <a:t>.</a:t>
            </a:r>
            <a:endParaRPr lang="en-US" sz="2400" dirty="0" smtClean="0"/>
          </a:p>
        </p:txBody>
      </p:sp>
    </p:spTree>
    <p:extLst>
      <p:ext uri="{BB962C8B-B14F-4D97-AF65-F5344CB8AC3E}">
        <p14:creationId xmlns:p14="http://schemas.microsoft.com/office/powerpoint/2010/main" val="8615661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46</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246910"/>
            <a:ext cx="10850793" cy="4871258"/>
          </a:xfrm>
          <a:prstGeom prst="rect">
            <a:avLst/>
          </a:prstGeom>
        </p:spPr>
        <p:txBody>
          <a:bodyPr>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Después</a:t>
            </a:r>
            <a:r>
              <a:rPr lang="en-US" sz="2400" dirty="0"/>
              <a:t> </a:t>
            </a:r>
            <a:r>
              <a:rPr lang="en-US" sz="2400" dirty="0" smtClean="0"/>
              <a:t>de </a:t>
            </a:r>
            <a:r>
              <a:rPr lang="en-US" sz="2400" dirty="0" err="1"/>
              <a:t>reformas</a:t>
            </a:r>
            <a:r>
              <a:rPr lang="en-US" sz="2400" dirty="0"/>
              <a:t> </a:t>
            </a:r>
            <a:r>
              <a:rPr lang="en-US" sz="2400" dirty="0" err="1"/>
              <a:t>económicas</a:t>
            </a:r>
            <a:r>
              <a:rPr lang="en-US" sz="2400" dirty="0"/>
              <a:t> en </a:t>
            </a:r>
            <a:r>
              <a:rPr lang="en-US" sz="2400" dirty="0" smtClean="0"/>
              <a:t>China, </a:t>
            </a:r>
            <a:r>
              <a:rPr lang="en-US" sz="2400" dirty="0" err="1" smtClean="0"/>
              <a:t>esta</a:t>
            </a:r>
            <a:r>
              <a:rPr lang="en-US" sz="2400" dirty="0" smtClean="0"/>
              <a:t> </a:t>
            </a:r>
            <a:r>
              <a:rPr lang="en-US" sz="2400" dirty="0" err="1" smtClean="0"/>
              <a:t>comenzó</a:t>
            </a:r>
            <a:r>
              <a:rPr lang="en-US" sz="2400" dirty="0" smtClean="0"/>
              <a:t> </a:t>
            </a:r>
            <a:r>
              <a:rPr lang="en-US" sz="2400" dirty="0"/>
              <a:t>a </a:t>
            </a:r>
            <a:r>
              <a:rPr lang="en-US" sz="2400" dirty="0" err="1"/>
              <a:t>industrializarse</a:t>
            </a:r>
            <a:r>
              <a:rPr lang="en-US" sz="2400" dirty="0"/>
              <a:t> </a:t>
            </a:r>
            <a:r>
              <a:rPr lang="en-US" sz="2400" dirty="0" err="1"/>
              <a:t>rápidamente</a:t>
            </a:r>
            <a:r>
              <a:rPr lang="en-US" sz="2400" dirty="0"/>
              <a:t>, </a:t>
            </a:r>
            <a:r>
              <a:rPr lang="en-US" sz="2400" dirty="0" err="1"/>
              <a:t>convirtiéndose</a:t>
            </a:r>
            <a:r>
              <a:rPr lang="en-US" sz="2400" dirty="0"/>
              <a:t> </a:t>
            </a:r>
            <a:r>
              <a:rPr lang="en-US" sz="2400" dirty="0" smtClean="0"/>
              <a:t>en </a:t>
            </a:r>
            <a:r>
              <a:rPr lang="en-US" sz="2400" dirty="0" err="1"/>
              <a:t>una</a:t>
            </a:r>
            <a:r>
              <a:rPr lang="en-US" sz="2400" dirty="0"/>
              <a:t> </a:t>
            </a:r>
            <a:r>
              <a:rPr lang="en-US" sz="2400" dirty="0" err="1"/>
              <a:t>importante</a:t>
            </a:r>
            <a:r>
              <a:rPr lang="en-US" sz="2400" dirty="0"/>
              <a:t> </a:t>
            </a:r>
            <a:r>
              <a:rPr lang="en-US" sz="2400" dirty="0" err="1"/>
              <a:t>nación</a:t>
            </a:r>
            <a:r>
              <a:rPr lang="en-US" sz="2400" dirty="0"/>
              <a:t> </a:t>
            </a:r>
            <a:r>
              <a:rPr lang="en-US" sz="2400" dirty="0" err="1"/>
              <a:t>manufacturera</a:t>
            </a:r>
            <a:r>
              <a:rPr lang="en-US" sz="2400" dirty="0"/>
              <a:t> en el </a:t>
            </a:r>
            <a:r>
              <a:rPr lang="en-US" sz="2400" dirty="0" err="1"/>
              <a:t>mundo</a:t>
            </a:r>
            <a:r>
              <a:rPr lang="en-US" sz="2400" dirty="0"/>
              <a:t> en el </a:t>
            </a:r>
            <a:r>
              <a:rPr lang="en-US" sz="2400" dirty="0" err="1"/>
              <a:t>siglo</a:t>
            </a:r>
            <a:r>
              <a:rPr lang="en-US" sz="2400" dirty="0"/>
              <a:t> XXI. </a:t>
            </a:r>
            <a:endParaRPr lang="en-US" sz="2400" dirty="0" smtClean="0"/>
          </a:p>
          <a:p>
            <a:pPr>
              <a:buClr>
                <a:schemeClr val="tx1"/>
              </a:buClr>
              <a:buFont typeface="Arial" charset="0"/>
              <a:buChar char="•"/>
            </a:pPr>
            <a:r>
              <a:rPr lang="en-US" sz="2400" dirty="0" smtClean="0"/>
              <a:t>India </a:t>
            </a:r>
            <a:r>
              <a:rPr lang="en-US" sz="2400" dirty="0" err="1" smtClean="0"/>
              <a:t>también</a:t>
            </a:r>
            <a:r>
              <a:rPr lang="en-US" sz="2400" dirty="0" smtClean="0"/>
              <a:t> </a:t>
            </a:r>
            <a:r>
              <a:rPr lang="en-US" sz="2400" dirty="0" err="1"/>
              <a:t>comenzó</a:t>
            </a:r>
            <a:r>
              <a:rPr lang="en-US" sz="2400" dirty="0"/>
              <a:t> a </a:t>
            </a:r>
            <a:r>
              <a:rPr lang="en-US" sz="2400" dirty="0" err="1" smtClean="0"/>
              <a:t>industrializarse</a:t>
            </a:r>
            <a:r>
              <a:rPr lang="en-US" sz="2400" dirty="0" smtClean="0"/>
              <a:t>, </a:t>
            </a:r>
            <a:r>
              <a:rPr lang="en-US" sz="2400" dirty="0" err="1"/>
              <a:t>particularmente</a:t>
            </a:r>
            <a:r>
              <a:rPr lang="en-US" sz="2400" dirty="0"/>
              <a:t> en </a:t>
            </a:r>
            <a:r>
              <a:rPr lang="en-US" sz="2400" dirty="0" err="1"/>
              <a:t>las</a:t>
            </a:r>
            <a:r>
              <a:rPr lang="en-US" sz="2400" dirty="0"/>
              <a:t> </a:t>
            </a:r>
            <a:r>
              <a:rPr lang="en-US" sz="2400" dirty="0" err="1"/>
              <a:t>tecnologías</a:t>
            </a:r>
            <a:r>
              <a:rPr lang="en-US" sz="2400" dirty="0"/>
              <a:t> de la </a:t>
            </a:r>
            <a:r>
              <a:rPr lang="en-US" sz="2400" dirty="0" err="1"/>
              <a:t>información</a:t>
            </a:r>
            <a:r>
              <a:rPr lang="en-US" sz="2400" dirty="0"/>
              <a:t>. </a:t>
            </a:r>
            <a:r>
              <a:rPr lang="en-US" sz="2400" dirty="0" err="1"/>
              <a:t>Todos</a:t>
            </a:r>
            <a:r>
              <a:rPr lang="en-US" sz="2400" dirty="0"/>
              <a:t> los </a:t>
            </a:r>
            <a:r>
              <a:rPr lang="en-US" sz="2400" dirty="0" err="1"/>
              <a:t>demás</a:t>
            </a:r>
            <a:r>
              <a:rPr lang="en-US" sz="2400" dirty="0"/>
              <a:t> </a:t>
            </a:r>
            <a:r>
              <a:rPr lang="en-US" sz="2400" dirty="0" err="1"/>
              <a:t>países</a:t>
            </a:r>
            <a:r>
              <a:rPr lang="en-US" sz="2400" dirty="0"/>
              <a:t> </a:t>
            </a:r>
            <a:r>
              <a:rPr lang="en-US" sz="2400" dirty="0" err="1"/>
              <a:t>asiáticos</a:t>
            </a:r>
            <a:r>
              <a:rPr lang="en-US" sz="2400" dirty="0"/>
              <a:t> </a:t>
            </a:r>
            <a:r>
              <a:rPr lang="en-US" sz="2400" dirty="0" err="1"/>
              <a:t>también</a:t>
            </a:r>
            <a:r>
              <a:rPr lang="en-US" sz="2400" dirty="0"/>
              <a:t> se </a:t>
            </a:r>
            <a:r>
              <a:rPr lang="en-US" sz="2400" dirty="0" err="1"/>
              <a:t>estaban</a:t>
            </a:r>
            <a:r>
              <a:rPr lang="en-US" sz="2400" dirty="0"/>
              <a:t> </a:t>
            </a:r>
            <a:r>
              <a:rPr lang="en-US" sz="2400" dirty="0" err="1"/>
              <a:t>moviendo</a:t>
            </a:r>
            <a:r>
              <a:rPr lang="en-US" sz="2400" dirty="0"/>
              <a:t> </a:t>
            </a:r>
            <a:r>
              <a:rPr lang="en-US" sz="2400" dirty="0" err="1"/>
              <a:t>hacia</a:t>
            </a:r>
            <a:r>
              <a:rPr lang="en-US" sz="2400" dirty="0"/>
              <a:t> </a:t>
            </a:r>
            <a:r>
              <a:rPr lang="en-US" sz="2400" dirty="0" err="1"/>
              <a:t>una</a:t>
            </a:r>
            <a:r>
              <a:rPr lang="en-US" sz="2400" dirty="0"/>
              <a:t> </a:t>
            </a:r>
            <a:r>
              <a:rPr lang="en-US" sz="2400" dirty="0" err="1"/>
              <a:t>capacidad</a:t>
            </a:r>
            <a:r>
              <a:rPr lang="en-US" sz="2400" dirty="0"/>
              <a:t> </a:t>
            </a:r>
            <a:r>
              <a:rPr lang="en-US" sz="2400" dirty="0" err="1"/>
              <a:t>competitiva</a:t>
            </a:r>
            <a:r>
              <a:rPr lang="en-US" sz="2400" dirty="0"/>
              <a:t> global: Vietnam, </a:t>
            </a:r>
            <a:r>
              <a:rPr lang="en-US" sz="2400" dirty="0" err="1"/>
              <a:t>Tailandia</a:t>
            </a:r>
            <a:r>
              <a:rPr lang="en-US" sz="2400" dirty="0"/>
              <a:t>, Filipinas, </a:t>
            </a:r>
            <a:r>
              <a:rPr lang="en-US" sz="2400" dirty="0" err="1"/>
              <a:t>Malasia</a:t>
            </a:r>
            <a:r>
              <a:rPr lang="en-US" sz="2400" dirty="0"/>
              <a:t> e Indonesia</a:t>
            </a:r>
            <a:r>
              <a:rPr lang="en-US" sz="2400" dirty="0" smtClean="0"/>
              <a:t>. (</a:t>
            </a:r>
            <a:r>
              <a:rPr lang="en-US" sz="2400" dirty="0" err="1" smtClean="0"/>
              <a:t>Históricamente</a:t>
            </a:r>
            <a:r>
              <a:rPr lang="en-US" sz="2400" dirty="0"/>
              <a:t>, la </a:t>
            </a:r>
            <a:r>
              <a:rPr lang="en-US" sz="2400" dirty="0" err="1"/>
              <a:t>industrialización</a:t>
            </a:r>
            <a:r>
              <a:rPr lang="en-US" sz="2400" dirty="0"/>
              <a:t> </a:t>
            </a:r>
            <a:r>
              <a:rPr lang="en-US" sz="2400" dirty="0" err="1"/>
              <a:t>asiática</a:t>
            </a:r>
            <a:r>
              <a:rPr lang="en-US" sz="2400" dirty="0"/>
              <a:t> en </a:t>
            </a:r>
            <a:r>
              <a:rPr lang="en-US" sz="2400" dirty="0" err="1"/>
              <a:t>realidad</a:t>
            </a:r>
            <a:r>
              <a:rPr lang="en-US" sz="2400" dirty="0"/>
              <a:t> </a:t>
            </a:r>
            <a:r>
              <a:rPr lang="en-US" sz="2400" dirty="0" err="1"/>
              <a:t>comenzó</a:t>
            </a:r>
            <a:r>
              <a:rPr lang="en-US" sz="2400" dirty="0"/>
              <a:t> en </a:t>
            </a:r>
            <a:r>
              <a:rPr lang="en-US" sz="2400" dirty="0" err="1"/>
              <a:t>Japón</a:t>
            </a:r>
            <a:r>
              <a:rPr lang="en-US" sz="2400" dirty="0"/>
              <a:t> en 1865, </a:t>
            </a:r>
            <a:r>
              <a:rPr lang="en-US" sz="2400" dirty="0" err="1"/>
              <a:t>pero</a:t>
            </a:r>
            <a:r>
              <a:rPr lang="en-US" sz="2400" dirty="0"/>
              <a:t> se </a:t>
            </a:r>
            <a:r>
              <a:rPr lang="en-US" sz="2400" dirty="0" err="1"/>
              <a:t>desvió</a:t>
            </a:r>
            <a:r>
              <a:rPr lang="en-US" sz="2400" dirty="0"/>
              <a:t> </a:t>
            </a:r>
            <a:r>
              <a:rPr lang="en-US" sz="2400" dirty="0" err="1"/>
              <a:t>principalmente</a:t>
            </a:r>
            <a:r>
              <a:rPr lang="en-US" sz="2400" dirty="0"/>
              <a:t> a </a:t>
            </a:r>
            <a:r>
              <a:rPr lang="en-US" sz="2400" dirty="0" err="1"/>
              <a:t>una</a:t>
            </a:r>
            <a:r>
              <a:rPr lang="en-US" sz="2400" dirty="0"/>
              <a:t> </a:t>
            </a:r>
            <a:r>
              <a:rPr lang="en-US" sz="2400" dirty="0" err="1"/>
              <a:t>sociedad</a:t>
            </a:r>
            <a:r>
              <a:rPr lang="en-US" sz="2400" dirty="0"/>
              <a:t> </a:t>
            </a:r>
            <a:r>
              <a:rPr lang="en-US" sz="2400" dirty="0" err="1"/>
              <a:t>dominada</a:t>
            </a:r>
            <a:r>
              <a:rPr lang="en-US" sz="2400" dirty="0"/>
              <a:t> </a:t>
            </a:r>
            <a:r>
              <a:rPr lang="en-US" sz="2400" dirty="0" err="1"/>
              <a:t>por</a:t>
            </a:r>
            <a:r>
              <a:rPr lang="en-US" sz="2400" dirty="0"/>
              <a:t> los </a:t>
            </a:r>
            <a:r>
              <a:rPr lang="en-US" sz="2400" dirty="0" err="1"/>
              <a:t>militares</a:t>
            </a:r>
            <a:r>
              <a:rPr lang="en-US" sz="2400" dirty="0"/>
              <a:t>. </a:t>
            </a:r>
            <a:r>
              <a:rPr lang="en-US" sz="2400" dirty="0" err="1"/>
              <a:t>Después</a:t>
            </a:r>
            <a:r>
              <a:rPr lang="en-US" sz="2400" dirty="0"/>
              <a:t> de la </a:t>
            </a:r>
            <a:r>
              <a:rPr lang="en-US" sz="2400" dirty="0" err="1"/>
              <a:t>Segunda</a:t>
            </a:r>
            <a:r>
              <a:rPr lang="en-US" sz="2400" dirty="0"/>
              <a:t> Guerra Mundial, </a:t>
            </a:r>
            <a:r>
              <a:rPr lang="en-US" sz="2400" dirty="0" err="1"/>
              <a:t>ocurrió</a:t>
            </a:r>
            <a:r>
              <a:rPr lang="en-US" sz="2400" dirty="0"/>
              <a:t> </a:t>
            </a:r>
            <a:r>
              <a:rPr lang="en-US" sz="2400" dirty="0" err="1"/>
              <a:t>una</a:t>
            </a:r>
            <a:r>
              <a:rPr lang="en-US" sz="2400" dirty="0"/>
              <a:t> </a:t>
            </a:r>
            <a:r>
              <a:rPr lang="en-US" sz="2400" dirty="0" err="1"/>
              <a:t>reindustrialización</a:t>
            </a:r>
            <a:r>
              <a:rPr lang="en-US" sz="2400" dirty="0"/>
              <a:t> de </a:t>
            </a:r>
            <a:r>
              <a:rPr lang="en-US" sz="2400" dirty="0" err="1"/>
              <a:t>Japón</a:t>
            </a:r>
            <a:r>
              <a:rPr lang="en-US" sz="2400" dirty="0"/>
              <a:t>). </a:t>
            </a:r>
            <a:endParaRPr lang="en-US" sz="2400" dirty="0" smtClean="0"/>
          </a:p>
          <a:p>
            <a:pPr>
              <a:buClr>
                <a:schemeClr val="tx1"/>
              </a:buClr>
              <a:buFont typeface="Arial" charset="0"/>
              <a:buChar char="•"/>
            </a:pPr>
            <a:r>
              <a:rPr lang="en-US" sz="2400" dirty="0" smtClean="0"/>
              <a:t>En </a:t>
            </a:r>
            <a:r>
              <a:rPr lang="en-US" sz="2400" dirty="0" err="1"/>
              <a:t>resumen</a:t>
            </a:r>
            <a:r>
              <a:rPr lang="en-US" sz="2400" dirty="0"/>
              <a:t>, </a:t>
            </a:r>
            <a:r>
              <a:rPr lang="en-US" sz="2400" dirty="0" err="1"/>
              <a:t>vemos</a:t>
            </a:r>
            <a:r>
              <a:rPr lang="en-US" sz="2400" dirty="0"/>
              <a:t> un </a:t>
            </a:r>
            <a:r>
              <a:rPr lang="en-US" sz="2400" dirty="0" err="1"/>
              <a:t>patrón</a:t>
            </a:r>
            <a:r>
              <a:rPr lang="en-US" sz="2400" dirty="0"/>
              <a:t> de </a:t>
            </a:r>
            <a:r>
              <a:rPr lang="en-US" sz="2400" dirty="0" err="1"/>
              <a:t>trescientos</a:t>
            </a:r>
            <a:r>
              <a:rPr lang="en-US" sz="2400" dirty="0"/>
              <a:t> </a:t>
            </a:r>
            <a:r>
              <a:rPr lang="en-US" sz="2400" dirty="0" err="1"/>
              <a:t>años</a:t>
            </a:r>
            <a:r>
              <a:rPr lang="en-US" sz="2400" dirty="0"/>
              <a:t> de </a:t>
            </a:r>
            <a:r>
              <a:rPr lang="en-US" sz="2400" dirty="0" err="1"/>
              <a:t>industrialización</a:t>
            </a:r>
            <a:r>
              <a:rPr lang="en-US" sz="2400" dirty="0"/>
              <a:t> </a:t>
            </a:r>
            <a:r>
              <a:rPr lang="en-US" sz="2400" dirty="0" err="1"/>
              <a:t>mundial</a:t>
            </a:r>
            <a:r>
              <a:rPr lang="en-US" sz="2400" dirty="0"/>
              <a:t> en la </a:t>
            </a:r>
            <a:r>
              <a:rPr lang="en-US" sz="2400" dirty="0" err="1"/>
              <a:t>que</a:t>
            </a:r>
            <a:r>
              <a:rPr lang="en-US" sz="2400" dirty="0"/>
              <a:t> </a:t>
            </a:r>
            <a:r>
              <a:rPr lang="en-US" sz="2400" dirty="0" err="1"/>
              <a:t>diferentes</a:t>
            </a:r>
            <a:r>
              <a:rPr lang="en-US" sz="2400" dirty="0"/>
              <a:t> </a:t>
            </a:r>
            <a:r>
              <a:rPr lang="en-US" sz="2400" dirty="0" err="1"/>
              <a:t>regiones</a:t>
            </a:r>
            <a:r>
              <a:rPr lang="en-US" sz="2400" dirty="0"/>
              <a:t> del </a:t>
            </a:r>
            <a:r>
              <a:rPr lang="en-US" sz="2400" dirty="0" err="1"/>
              <a:t>mundo</a:t>
            </a:r>
            <a:r>
              <a:rPr lang="en-US" sz="2400" dirty="0"/>
              <a:t> </a:t>
            </a:r>
            <a:r>
              <a:rPr lang="en-US" sz="2400" dirty="0" err="1"/>
              <a:t>comenzaron</a:t>
            </a:r>
            <a:r>
              <a:rPr lang="en-US" sz="2400" dirty="0"/>
              <a:t> a </a:t>
            </a:r>
            <a:r>
              <a:rPr lang="en-US" sz="2400" dirty="0" err="1"/>
              <a:t>desarrollar</a:t>
            </a:r>
            <a:r>
              <a:rPr lang="en-US" sz="2400" dirty="0"/>
              <a:t> </a:t>
            </a:r>
            <a:r>
              <a:rPr lang="en-US" sz="2400" dirty="0" err="1"/>
              <a:t>industrias</a:t>
            </a:r>
            <a:r>
              <a:rPr lang="en-US" sz="2400" dirty="0"/>
              <a:t> </a:t>
            </a:r>
            <a:r>
              <a:rPr lang="en-US" sz="2400" dirty="0" err="1" smtClean="0"/>
              <a:t>globalmente</a:t>
            </a:r>
            <a:r>
              <a:rPr lang="en-US" sz="2400" dirty="0" smtClean="0"/>
              <a:t> </a:t>
            </a:r>
            <a:r>
              <a:rPr lang="en-US" sz="2400" dirty="0" err="1"/>
              <a:t>competitivas</a:t>
            </a:r>
            <a:r>
              <a:rPr lang="en-US" sz="2400" dirty="0" smtClean="0"/>
              <a:t>:</a:t>
            </a:r>
          </a:p>
          <a:p>
            <a:pPr lvl="1">
              <a:buClr>
                <a:schemeClr val="tx1"/>
              </a:buClr>
              <a:buFont typeface="Wingdings" charset="2"/>
              <a:buChar char="v"/>
            </a:pPr>
            <a:r>
              <a:rPr lang="en-US" sz="2200" dirty="0" err="1" smtClean="0"/>
              <a:t>Primeros</a:t>
            </a:r>
            <a:r>
              <a:rPr lang="en-US" sz="2200" dirty="0" smtClean="0"/>
              <a:t> </a:t>
            </a:r>
            <a:r>
              <a:rPr lang="en-US" sz="2200" dirty="0" err="1"/>
              <a:t>cien</a:t>
            </a:r>
            <a:r>
              <a:rPr lang="en-US" sz="2200" dirty="0"/>
              <a:t> </a:t>
            </a:r>
            <a:r>
              <a:rPr lang="en-US" sz="2200" dirty="0" err="1"/>
              <a:t>años</a:t>
            </a:r>
            <a:r>
              <a:rPr lang="en-US" sz="2200" dirty="0"/>
              <a:t> (1765 - 1865) </a:t>
            </a:r>
            <a:r>
              <a:rPr lang="mr-IN" sz="2200" dirty="0" smtClean="0"/>
              <a:t>–</a:t>
            </a:r>
            <a:r>
              <a:rPr lang="en-US" sz="2200" dirty="0" smtClean="0"/>
              <a:t> Europa</a:t>
            </a:r>
          </a:p>
          <a:p>
            <a:pPr lvl="1">
              <a:buClr>
                <a:schemeClr val="tx1"/>
              </a:buClr>
              <a:buFont typeface="Wingdings" charset="2"/>
              <a:buChar char="v"/>
            </a:pPr>
            <a:r>
              <a:rPr lang="en-US" sz="2200" dirty="0" err="1" smtClean="0"/>
              <a:t>Segundos</a:t>
            </a:r>
            <a:r>
              <a:rPr lang="en-US" sz="2200" dirty="0" smtClean="0"/>
              <a:t> </a:t>
            </a:r>
            <a:r>
              <a:rPr lang="en-US" sz="2200" dirty="0" err="1"/>
              <a:t>años</a:t>
            </a:r>
            <a:r>
              <a:rPr lang="en-US" sz="2200" dirty="0"/>
              <a:t> (1865 - 1965) - </a:t>
            </a:r>
            <a:r>
              <a:rPr lang="en-US" sz="2200" dirty="0" err="1"/>
              <a:t>América</a:t>
            </a:r>
            <a:r>
              <a:rPr lang="en-US" sz="2200" dirty="0"/>
              <a:t> del </a:t>
            </a:r>
            <a:r>
              <a:rPr lang="en-US" sz="2200" dirty="0" smtClean="0"/>
              <a:t>Norte</a:t>
            </a:r>
          </a:p>
          <a:p>
            <a:pPr lvl="1">
              <a:buClr>
                <a:schemeClr val="tx1"/>
              </a:buClr>
              <a:buFont typeface="Wingdings" charset="2"/>
              <a:buChar char="v"/>
            </a:pPr>
            <a:r>
              <a:rPr lang="en-US" sz="2200" dirty="0" err="1" smtClean="0"/>
              <a:t>Cuatrocientos</a:t>
            </a:r>
            <a:r>
              <a:rPr lang="en-US" sz="2200" dirty="0" smtClean="0"/>
              <a:t> </a:t>
            </a:r>
            <a:r>
              <a:rPr lang="en-US" sz="2200" dirty="0" err="1"/>
              <a:t>años</a:t>
            </a:r>
            <a:r>
              <a:rPr lang="en-US" sz="2200" dirty="0"/>
              <a:t> (1965 - 2065) - Asia</a:t>
            </a:r>
            <a:endParaRPr lang="en-US" sz="2200" dirty="0" smtClean="0"/>
          </a:p>
        </p:txBody>
      </p:sp>
    </p:spTree>
    <p:extLst>
      <p:ext uri="{BB962C8B-B14F-4D97-AF65-F5344CB8AC3E}">
        <p14:creationId xmlns:p14="http://schemas.microsoft.com/office/powerpoint/2010/main" val="45426663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47</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662544"/>
            <a:ext cx="10850793" cy="445562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Al </a:t>
            </a:r>
            <a:r>
              <a:rPr lang="en-US" sz="2400" dirty="0" err="1"/>
              <a:t>igual</a:t>
            </a:r>
            <a:r>
              <a:rPr lang="en-US" sz="2400" dirty="0"/>
              <a:t> </a:t>
            </a:r>
            <a:r>
              <a:rPr lang="en-US" sz="2400" dirty="0" err="1"/>
              <a:t>que</a:t>
            </a:r>
            <a:r>
              <a:rPr lang="en-US" sz="2400" dirty="0"/>
              <a:t> con la </a:t>
            </a:r>
            <a:r>
              <a:rPr lang="en-US" sz="2400" dirty="0" err="1"/>
              <a:t>industria</a:t>
            </a:r>
            <a:r>
              <a:rPr lang="en-US" sz="2400" dirty="0"/>
              <a:t>, los </a:t>
            </a:r>
            <a:r>
              <a:rPr lang="en-US" sz="2400" dirty="0" err="1"/>
              <a:t>patrones</a:t>
            </a:r>
            <a:r>
              <a:rPr lang="en-US" sz="2400" dirty="0"/>
              <a:t> de </a:t>
            </a:r>
            <a:r>
              <a:rPr lang="en-US" sz="2400" dirty="0" err="1"/>
              <a:t>desarrollo</a:t>
            </a:r>
            <a:r>
              <a:rPr lang="en-US" sz="2400" dirty="0"/>
              <a:t> del </a:t>
            </a:r>
            <a:r>
              <a:rPr lang="en-US" sz="2400" dirty="0" err="1"/>
              <a:t>progreso</a:t>
            </a:r>
            <a:r>
              <a:rPr lang="en-US" sz="2400" dirty="0"/>
              <a:t> </a:t>
            </a:r>
            <a:r>
              <a:rPr lang="en-US" sz="2400" dirty="0" err="1"/>
              <a:t>tecnológico</a:t>
            </a:r>
            <a:r>
              <a:rPr lang="en-US" sz="2400" dirty="0"/>
              <a:t> </a:t>
            </a:r>
            <a:r>
              <a:rPr lang="en-US" sz="2400" dirty="0" err="1"/>
              <a:t>también</a:t>
            </a:r>
            <a:r>
              <a:rPr lang="en-US" sz="2400" dirty="0"/>
              <a:t> </a:t>
            </a:r>
            <a:r>
              <a:rPr lang="en-US" sz="2400" dirty="0" err="1"/>
              <a:t>fueron</a:t>
            </a:r>
            <a:r>
              <a:rPr lang="en-US" sz="2400" dirty="0"/>
              <a:t> a </a:t>
            </a:r>
            <a:r>
              <a:rPr lang="en-US" sz="2400" dirty="0" err="1"/>
              <a:t>nivel</a:t>
            </a:r>
            <a:r>
              <a:rPr lang="en-US" sz="2400" dirty="0"/>
              <a:t> </a:t>
            </a:r>
            <a:r>
              <a:rPr lang="en-US" sz="2400" dirty="0" err="1"/>
              <a:t>nacional</a:t>
            </a:r>
            <a:r>
              <a:rPr lang="en-US" sz="2400" dirty="0"/>
              <a:t>, con la </a:t>
            </a:r>
            <a:r>
              <a:rPr lang="en-US" sz="2400" dirty="0" err="1"/>
              <a:t>tecnología</a:t>
            </a:r>
            <a:r>
              <a:rPr lang="en-US" sz="2400" dirty="0"/>
              <a:t> </a:t>
            </a:r>
            <a:r>
              <a:rPr lang="en-US" sz="2400" dirty="0" err="1"/>
              <a:t>considerada</a:t>
            </a:r>
            <a:r>
              <a:rPr lang="en-US" sz="2400" dirty="0"/>
              <a:t> </a:t>
            </a:r>
            <a:r>
              <a:rPr lang="en-US" sz="2400" dirty="0" err="1"/>
              <a:t>como</a:t>
            </a:r>
            <a:r>
              <a:rPr lang="en-US" sz="2400" dirty="0"/>
              <a:t> un </a:t>
            </a:r>
            <a:r>
              <a:rPr lang="en-US" sz="2400" dirty="0" err="1"/>
              <a:t>activo</a:t>
            </a:r>
            <a:r>
              <a:rPr lang="en-US" sz="2400" dirty="0"/>
              <a:t> </a:t>
            </a:r>
            <a:r>
              <a:rPr lang="en-US" sz="2400" dirty="0" err="1"/>
              <a:t>nacional</a:t>
            </a:r>
            <a:r>
              <a:rPr lang="en-US" sz="2400" dirty="0"/>
              <a:t>. </a:t>
            </a:r>
            <a:endParaRPr lang="en-US" sz="2400" dirty="0" smtClean="0"/>
          </a:p>
          <a:p>
            <a:pPr>
              <a:buClr>
                <a:schemeClr val="tx1"/>
              </a:buClr>
              <a:buFont typeface="Arial" charset="0"/>
              <a:buChar char="•"/>
            </a:pPr>
            <a:r>
              <a:rPr lang="en-US" sz="2400" dirty="0" smtClean="0"/>
              <a:t>Sin </a:t>
            </a:r>
            <a:r>
              <a:rPr lang="en-US" sz="2400" dirty="0"/>
              <a:t>embargo, el </a:t>
            </a:r>
            <a:r>
              <a:rPr lang="en-US" sz="2400" dirty="0" err="1"/>
              <a:t>ritmo</a:t>
            </a:r>
            <a:r>
              <a:rPr lang="en-US" sz="2400" dirty="0"/>
              <a:t> al </a:t>
            </a:r>
            <a:r>
              <a:rPr lang="en-US" sz="2400" dirty="0" err="1"/>
              <a:t>que</a:t>
            </a:r>
            <a:r>
              <a:rPr lang="en-US" sz="2400" dirty="0"/>
              <a:t> se </a:t>
            </a:r>
            <a:r>
              <a:rPr lang="en-US" sz="2400" dirty="0" err="1"/>
              <a:t>transfirió</a:t>
            </a:r>
            <a:r>
              <a:rPr lang="en-US" sz="2400" dirty="0"/>
              <a:t> la </a:t>
            </a:r>
            <a:r>
              <a:rPr lang="en-US" sz="2400" dirty="0" err="1"/>
              <a:t>tecnología</a:t>
            </a:r>
            <a:r>
              <a:rPr lang="en-US" sz="2400" dirty="0"/>
              <a:t> </a:t>
            </a:r>
            <a:r>
              <a:rPr lang="en-US" sz="2400" dirty="0" err="1"/>
              <a:t>moderna</a:t>
            </a:r>
            <a:r>
              <a:rPr lang="en-US" sz="2400" dirty="0"/>
              <a:t> a </a:t>
            </a:r>
            <a:r>
              <a:rPr lang="en-US" sz="2400" dirty="0" err="1"/>
              <a:t>todo</a:t>
            </a:r>
            <a:r>
              <a:rPr lang="en-US" sz="2400" dirty="0"/>
              <a:t> el </a:t>
            </a:r>
            <a:r>
              <a:rPr lang="en-US" sz="2400" dirty="0" err="1"/>
              <a:t>mundo</a:t>
            </a:r>
            <a:r>
              <a:rPr lang="en-US" sz="2400" dirty="0"/>
              <a:t> </a:t>
            </a:r>
            <a:r>
              <a:rPr lang="en-US" sz="2400" dirty="0" err="1"/>
              <a:t>aumentó</a:t>
            </a:r>
            <a:r>
              <a:rPr lang="en-US" sz="2400" dirty="0"/>
              <a:t> en la </a:t>
            </a:r>
            <a:r>
              <a:rPr lang="en-US" sz="2400" dirty="0" err="1"/>
              <a:t>segunda</a:t>
            </a:r>
            <a:r>
              <a:rPr lang="en-US" sz="2400" dirty="0"/>
              <a:t> </a:t>
            </a:r>
            <a:r>
              <a:rPr lang="en-US" sz="2400" dirty="0" err="1"/>
              <a:t>mitad</a:t>
            </a:r>
            <a:r>
              <a:rPr lang="en-US" sz="2400" dirty="0"/>
              <a:t> del </a:t>
            </a:r>
            <a:r>
              <a:rPr lang="en-US" sz="2400" dirty="0" err="1"/>
              <a:t>siglo</a:t>
            </a:r>
            <a:r>
              <a:rPr lang="en-US" sz="2400" dirty="0"/>
              <a:t> XX, de </a:t>
            </a:r>
            <a:r>
              <a:rPr lang="en-US" sz="2400" dirty="0" err="1"/>
              <a:t>modo</a:t>
            </a:r>
            <a:r>
              <a:rPr lang="en-US" sz="2400" dirty="0"/>
              <a:t> </a:t>
            </a:r>
            <a:r>
              <a:rPr lang="en-US" sz="2400" dirty="0" err="1"/>
              <a:t>que</a:t>
            </a:r>
            <a:r>
              <a:rPr lang="en-US" sz="2400" dirty="0"/>
              <a:t> </a:t>
            </a:r>
            <a:r>
              <a:rPr lang="en-US" sz="2400" dirty="0" err="1"/>
              <a:t>cuando</a:t>
            </a:r>
            <a:r>
              <a:rPr lang="en-US" sz="2400" dirty="0"/>
              <a:t> </a:t>
            </a:r>
            <a:r>
              <a:rPr lang="en-US" sz="2400" dirty="0" err="1"/>
              <a:t>comenzó</a:t>
            </a:r>
            <a:r>
              <a:rPr lang="en-US" sz="2400" dirty="0"/>
              <a:t> el </a:t>
            </a:r>
            <a:r>
              <a:rPr lang="en-US" sz="2400" dirty="0" err="1"/>
              <a:t>siglo</a:t>
            </a:r>
            <a:r>
              <a:rPr lang="en-US" sz="2400" dirty="0"/>
              <a:t> XXI, </a:t>
            </a:r>
            <a:r>
              <a:rPr lang="en-US" sz="2400" dirty="0" err="1"/>
              <a:t>surgió</a:t>
            </a:r>
            <a:r>
              <a:rPr lang="en-US" sz="2400" dirty="0"/>
              <a:t> un </a:t>
            </a:r>
            <a:r>
              <a:rPr lang="en-US" sz="2400" dirty="0" err="1"/>
              <a:t>nuevo</a:t>
            </a:r>
            <a:r>
              <a:rPr lang="en-US" sz="2400" dirty="0"/>
              <a:t> </a:t>
            </a:r>
            <a:r>
              <a:rPr lang="en-US" sz="2400" dirty="0" err="1"/>
              <a:t>patrón</a:t>
            </a:r>
            <a:r>
              <a:rPr lang="en-US" sz="2400" dirty="0"/>
              <a:t> de </a:t>
            </a:r>
            <a:r>
              <a:rPr lang="en-US" sz="2400" dirty="0" err="1"/>
              <a:t>cambio</a:t>
            </a:r>
            <a:r>
              <a:rPr lang="en-US" sz="2400" dirty="0"/>
              <a:t> en el </a:t>
            </a:r>
            <a:r>
              <a:rPr lang="en-US" sz="2400" dirty="0" err="1"/>
              <a:t>mundo</a:t>
            </a:r>
            <a:r>
              <a:rPr lang="en-US" sz="2400" dirty="0"/>
              <a:t> </a:t>
            </a:r>
            <a:r>
              <a:rPr lang="en-US" sz="2400" dirty="0" err="1"/>
              <a:t>moderno</a:t>
            </a:r>
            <a:r>
              <a:rPr lang="en-US" sz="2400" dirty="0"/>
              <a:t>, el </a:t>
            </a:r>
            <a:r>
              <a:rPr lang="en-US" sz="2400" dirty="0" err="1"/>
              <a:t>comienzo</a:t>
            </a:r>
            <a:r>
              <a:rPr lang="en-US" sz="2400" dirty="0"/>
              <a:t> de la </a:t>
            </a:r>
            <a:r>
              <a:rPr lang="en-US" sz="2400" i="1" dirty="0" err="1"/>
              <a:t>globalización</a:t>
            </a:r>
            <a:r>
              <a:rPr lang="en-US" sz="2400" i="1" dirty="0"/>
              <a:t> de </a:t>
            </a:r>
            <a:r>
              <a:rPr lang="en-US" sz="2400" i="1" dirty="0" err="1"/>
              <a:t>innovación</a:t>
            </a:r>
            <a:r>
              <a:rPr lang="en-US" sz="2400" i="1" dirty="0"/>
              <a:t> </a:t>
            </a:r>
            <a:r>
              <a:rPr lang="en-US" sz="2400" i="1" dirty="0" err="1" smtClean="0"/>
              <a:t>tecnológica</a:t>
            </a:r>
            <a:r>
              <a:rPr lang="en-US" sz="2400" dirty="0" smtClean="0"/>
              <a:t>. </a:t>
            </a:r>
          </a:p>
          <a:p>
            <a:pPr>
              <a:buClr>
                <a:schemeClr val="tx1"/>
              </a:buClr>
              <a:buFont typeface="Arial" charset="0"/>
              <a:buChar char="•"/>
            </a:pPr>
            <a:r>
              <a:rPr lang="en-US" sz="2400" dirty="0" err="1" smtClean="0"/>
              <a:t>Así</a:t>
            </a:r>
            <a:r>
              <a:rPr lang="en-US" sz="2400" dirty="0"/>
              <a:t>, </a:t>
            </a:r>
            <a:r>
              <a:rPr lang="en-US" sz="2400" dirty="0" err="1"/>
              <a:t>cuando</a:t>
            </a:r>
            <a:r>
              <a:rPr lang="en-US" sz="2400" dirty="0"/>
              <a:t> </a:t>
            </a:r>
            <a:r>
              <a:rPr lang="en-US" sz="2400" dirty="0" err="1"/>
              <a:t>terminó</a:t>
            </a:r>
            <a:r>
              <a:rPr lang="en-US" sz="2400" dirty="0"/>
              <a:t> el </a:t>
            </a:r>
            <a:r>
              <a:rPr lang="en-US" sz="2400" dirty="0" err="1"/>
              <a:t>siglo</a:t>
            </a:r>
            <a:r>
              <a:rPr lang="en-US" sz="2400" dirty="0"/>
              <a:t> XX, </a:t>
            </a:r>
            <a:r>
              <a:rPr lang="en-US" sz="2400" dirty="0" err="1"/>
              <a:t>hubo</a:t>
            </a:r>
            <a:r>
              <a:rPr lang="en-US" sz="2400" dirty="0"/>
              <a:t> </a:t>
            </a:r>
            <a:r>
              <a:rPr lang="en-US" sz="2400" dirty="0" err="1"/>
              <a:t>una</a:t>
            </a:r>
            <a:r>
              <a:rPr lang="en-US" sz="2400" dirty="0"/>
              <a:t> </a:t>
            </a:r>
            <a:r>
              <a:rPr lang="en-US" sz="2400" dirty="0" err="1"/>
              <a:t>apreciación</a:t>
            </a:r>
            <a:r>
              <a:rPr lang="en-US" sz="2400" dirty="0"/>
              <a:t> </a:t>
            </a:r>
            <a:r>
              <a:rPr lang="en-US" sz="2400" dirty="0" err="1"/>
              <a:t>mundial</a:t>
            </a:r>
            <a:r>
              <a:rPr lang="en-US" sz="2400" dirty="0"/>
              <a:t> de </a:t>
            </a:r>
            <a:r>
              <a:rPr lang="en-US" sz="2400" dirty="0" err="1"/>
              <a:t>que</a:t>
            </a:r>
            <a:r>
              <a:rPr lang="en-US" sz="2400" dirty="0"/>
              <a:t> la </a:t>
            </a:r>
            <a:r>
              <a:rPr lang="en-US" sz="2400" dirty="0" err="1"/>
              <a:t>ciencia</a:t>
            </a:r>
            <a:r>
              <a:rPr lang="en-US" sz="2400" dirty="0"/>
              <a:t> y la </a:t>
            </a:r>
            <a:r>
              <a:rPr lang="en-US" sz="2400" dirty="0" err="1"/>
              <a:t>tecnología</a:t>
            </a:r>
            <a:r>
              <a:rPr lang="en-US" sz="2400" dirty="0"/>
              <a:t> </a:t>
            </a:r>
            <a:r>
              <a:rPr lang="en-US" sz="2400" dirty="0" err="1"/>
              <a:t>eran</a:t>
            </a:r>
            <a:r>
              <a:rPr lang="en-US" sz="2400" dirty="0"/>
              <a:t> </a:t>
            </a:r>
            <a:r>
              <a:rPr lang="en-US" sz="2400" dirty="0" err="1"/>
              <a:t>fundamentales</a:t>
            </a:r>
            <a:r>
              <a:rPr lang="en-US" sz="2400" dirty="0"/>
              <a:t> para la </a:t>
            </a:r>
            <a:r>
              <a:rPr lang="en-US" sz="2400" dirty="0" err="1"/>
              <a:t>competitividad</a:t>
            </a:r>
            <a:r>
              <a:rPr lang="en-US" sz="2400" dirty="0"/>
              <a:t> </a:t>
            </a:r>
            <a:r>
              <a:rPr lang="en-US" sz="2400" dirty="0" err="1"/>
              <a:t>económica</a:t>
            </a:r>
            <a:r>
              <a:rPr lang="en-US" sz="2400" dirty="0"/>
              <a:t> </a:t>
            </a:r>
            <a:r>
              <a:rPr lang="en-US" sz="2400" dirty="0" err="1"/>
              <a:t>internacional</a:t>
            </a:r>
            <a:r>
              <a:rPr lang="en-US" sz="2400" dirty="0"/>
              <a:t>.</a:t>
            </a:r>
            <a:endParaRPr lang="en-US" sz="2200" dirty="0" smtClean="0"/>
          </a:p>
        </p:txBody>
      </p:sp>
    </p:spTree>
    <p:extLst>
      <p:ext uri="{BB962C8B-B14F-4D97-AF65-F5344CB8AC3E}">
        <p14:creationId xmlns:p14="http://schemas.microsoft.com/office/powerpoint/2010/main" val="174365349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48</a:t>
            </a:fld>
            <a:endParaRPr lang="en-US" sz="1600" dirty="0"/>
          </a:p>
        </p:txBody>
      </p:sp>
      <p:sp>
        <p:nvSpPr>
          <p:cNvPr id="3" name="CuadroTexto 2"/>
          <p:cNvSpPr txBox="1"/>
          <p:nvPr/>
        </p:nvSpPr>
        <p:spPr>
          <a:xfrm>
            <a:off x="630740" y="591470"/>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579418"/>
            <a:ext cx="10850793" cy="4538750"/>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err="1" smtClean="0"/>
              <a:t>Es</a:t>
            </a:r>
            <a:r>
              <a:rPr lang="en-US" sz="2400" dirty="0" smtClean="0"/>
              <a:t> </a:t>
            </a:r>
            <a:r>
              <a:rPr lang="en-US" sz="2400" dirty="0" err="1" smtClean="0"/>
              <a:t>importante</a:t>
            </a:r>
            <a:r>
              <a:rPr lang="en-US" sz="2400" dirty="0" smtClean="0"/>
              <a:t> </a:t>
            </a:r>
            <a:r>
              <a:rPr lang="en-US" sz="2400" dirty="0" err="1"/>
              <a:t>dejar</a:t>
            </a:r>
            <a:r>
              <a:rPr lang="en-US" sz="2400" dirty="0"/>
              <a:t> </a:t>
            </a:r>
            <a:r>
              <a:rPr lang="en-US" sz="2400" dirty="0" err="1"/>
              <a:t>clara</a:t>
            </a:r>
            <a:r>
              <a:rPr lang="en-US" sz="2400" dirty="0"/>
              <a:t> la </a:t>
            </a:r>
            <a:r>
              <a:rPr lang="en-US" sz="2400" dirty="0" err="1"/>
              <a:t>diferencia</a:t>
            </a:r>
            <a:r>
              <a:rPr lang="en-US" sz="2400" dirty="0"/>
              <a:t> entre </a:t>
            </a:r>
            <a:r>
              <a:rPr lang="en-US" sz="2400" dirty="0" err="1"/>
              <a:t>una</a:t>
            </a:r>
            <a:r>
              <a:rPr lang="en-US" sz="2400" dirty="0"/>
              <a:t> </a:t>
            </a:r>
            <a:r>
              <a:rPr lang="en-US" sz="2400" dirty="0" err="1"/>
              <a:t>industrialización</a:t>
            </a:r>
            <a:r>
              <a:rPr lang="en-US" sz="2400" dirty="0"/>
              <a:t> </a:t>
            </a:r>
            <a:r>
              <a:rPr lang="en-US" sz="2400" dirty="0" err="1"/>
              <a:t>globalmente</a:t>
            </a:r>
            <a:r>
              <a:rPr lang="en-US" sz="2400" dirty="0"/>
              <a:t> </a:t>
            </a:r>
            <a:r>
              <a:rPr lang="en-US" sz="2400" dirty="0" err="1"/>
              <a:t>efectiva</a:t>
            </a:r>
            <a:r>
              <a:rPr lang="en-US" sz="2400" dirty="0"/>
              <a:t> e </a:t>
            </a:r>
            <a:r>
              <a:rPr lang="en-US" sz="2400" dirty="0" err="1"/>
              <a:t>inefectiva</a:t>
            </a:r>
            <a:r>
              <a:rPr lang="en-US" sz="2400" dirty="0"/>
              <a:t>. </a:t>
            </a:r>
            <a:endParaRPr lang="en-US" sz="2400" dirty="0" smtClean="0"/>
          </a:p>
          <a:p>
            <a:pPr>
              <a:buClr>
                <a:schemeClr val="tx1"/>
              </a:buClr>
              <a:buFont typeface="Arial" charset="0"/>
              <a:buChar char="•"/>
            </a:pPr>
            <a:r>
              <a:rPr lang="en-US" sz="2400" dirty="0" err="1" smtClean="0"/>
              <a:t>Por</a:t>
            </a:r>
            <a:r>
              <a:rPr lang="en-US" sz="2400" dirty="0" smtClean="0"/>
              <a:t> </a:t>
            </a:r>
            <a:r>
              <a:rPr lang="en-US" sz="2400" dirty="0" err="1"/>
              <a:t>ejemplo</a:t>
            </a:r>
            <a:r>
              <a:rPr lang="en-US" sz="2400" dirty="0"/>
              <a:t>, Michael Porter </a:t>
            </a:r>
            <a:r>
              <a:rPr lang="en-US" sz="2400" dirty="0" err="1"/>
              <a:t>identificó</a:t>
            </a:r>
            <a:r>
              <a:rPr lang="en-US" sz="2400" dirty="0"/>
              <a:t> </a:t>
            </a:r>
            <a:r>
              <a:rPr lang="en-US" sz="2400" dirty="0" err="1"/>
              <a:t>varios</a:t>
            </a:r>
            <a:r>
              <a:rPr lang="en-US" sz="2400" dirty="0"/>
              <a:t> </a:t>
            </a:r>
            <a:r>
              <a:rPr lang="en-US" sz="2400" dirty="0" err="1"/>
              <a:t>factores</a:t>
            </a:r>
            <a:r>
              <a:rPr lang="en-US" sz="2400" dirty="0"/>
              <a:t> en </a:t>
            </a:r>
            <a:r>
              <a:rPr lang="en-US" sz="2400" dirty="0" err="1"/>
              <a:t>las</a:t>
            </a:r>
            <a:r>
              <a:rPr lang="en-US" sz="2400" dirty="0"/>
              <a:t> </a:t>
            </a:r>
            <a:r>
              <a:rPr lang="en-US" sz="2400" dirty="0" err="1"/>
              <a:t>estructuras</a:t>
            </a:r>
            <a:r>
              <a:rPr lang="en-US" sz="2400" dirty="0"/>
              <a:t> </a:t>
            </a:r>
            <a:r>
              <a:rPr lang="en-US" sz="2400" dirty="0" err="1"/>
              <a:t>competitivas</a:t>
            </a:r>
            <a:r>
              <a:rPr lang="en-US" sz="2400" dirty="0"/>
              <a:t> </a:t>
            </a:r>
            <a:r>
              <a:rPr lang="en-US" sz="2400" dirty="0" err="1"/>
              <a:t>nacionales</a:t>
            </a:r>
            <a:r>
              <a:rPr lang="en-US" sz="2400" dirty="0"/>
              <a:t> </a:t>
            </a:r>
            <a:r>
              <a:rPr lang="en-US" sz="2400" dirty="0" err="1"/>
              <a:t>efectivas</a:t>
            </a:r>
            <a:r>
              <a:rPr lang="en-US" sz="2400" dirty="0"/>
              <a:t>: </a:t>
            </a:r>
            <a:r>
              <a:rPr lang="en-US" sz="2400" dirty="0" err="1"/>
              <a:t>formas</a:t>
            </a:r>
            <a:r>
              <a:rPr lang="en-US" sz="2400" dirty="0"/>
              <a:t> </a:t>
            </a:r>
            <a:r>
              <a:rPr lang="en-US" sz="2400" dirty="0" err="1"/>
              <a:t>políticas</a:t>
            </a:r>
            <a:r>
              <a:rPr lang="en-US" sz="2400" dirty="0"/>
              <a:t>, </a:t>
            </a:r>
            <a:r>
              <a:rPr lang="en-US" sz="2400" dirty="0" err="1"/>
              <a:t>infraestructuras</a:t>
            </a:r>
            <a:r>
              <a:rPr lang="en-US" sz="2400" dirty="0"/>
              <a:t> </a:t>
            </a:r>
            <a:r>
              <a:rPr lang="en-US" sz="2400" dirty="0" err="1"/>
              <a:t>nacionales</a:t>
            </a:r>
            <a:r>
              <a:rPr lang="en-US" sz="2400" dirty="0"/>
              <a:t> e </a:t>
            </a:r>
            <a:r>
              <a:rPr lang="en-US" sz="2400" dirty="0" err="1"/>
              <a:t>industriales</a:t>
            </a:r>
            <a:r>
              <a:rPr lang="en-US" sz="2400" dirty="0"/>
              <a:t>, </a:t>
            </a:r>
            <a:r>
              <a:rPr lang="en-US" sz="2400" dirty="0" err="1"/>
              <a:t>mercados</a:t>
            </a:r>
            <a:r>
              <a:rPr lang="en-US" sz="2400" dirty="0"/>
              <a:t> </a:t>
            </a:r>
            <a:r>
              <a:rPr lang="en-US" sz="2400" dirty="0" err="1"/>
              <a:t>internos</a:t>
            </a:r>
            <a:r>
              <a:rPr lang="en-US" sz="2400" dirty="0"/>
              <a:t> y </a:t>
            </a:r>
            <a:r>
              <a:rPr lang="en-US" sz="2400" dirty="0" err="1"/>
              <a:t>estrategias</a:t>
            </a:r>
            <a:r>
              <a:rPr lang="en-US" sz="2400" dirty="0"/>
              <a:t> </a:t>
            </a:r>
            <a:r>
              <a:rPr lang="en-US" sz="2400" dirty="0" err="1"/>
              <a:t>firmes</a:t>
            </a:r>
            <a:r>
              <a:rPr lang="en-US" sz="2400" dirty="0"/>
              <a:t>. </a:t>
            </a:r>
            <a:endParaRPr lang="en-US" sz="2400" dirty="0" smtClean="0"/>
          </a:p>
          <a:p>
            <a:pPr>
              <a:buClr>
                <a:schemeClr val="tx1"/>
              </a:buClr>
              <a:buFont typeface="Arial" charset="0"/>
              <a:buChar char="•"/>
            </a:pPr>
            <a:r>
              <a:rPr lang="en-US" sz="2400" dirty="0" err="1" smtClean="0"/>
              <a:t>Además</a:t>
            </a:r>
            <a:r>
              <a:rPr lang="en-US" sz="2400" dirty="0"/>
              <a:t>, se </a:t>
            </a:r>
            <a:r>
              <a:rPr lang="en-US" sz="2400" dirty="0" err="1"/>
              <a:t>necesitaba</a:t>
            </a:r>
            <a:r>
              <a:rPr lang="en-US" sz="2400" dirty="0"/>
              <a:t> </a:t>
            </a:r>
            <a:r>
              <a:rPr lang="en-US" sz="2400" dirty="0" err="1"/>
              <a:t>una</a:t>
            </a:r>
            <a:r>
              <a:rPr lang="en-US" sz="2400" dirty="0"/>
              <a:t> </a:t>
            </a:r>
            <a:r>
              <a:rPr lang="en-US" sz="2400" dirty="0" err="1"/>
              <a:t>infraestructura</a:t>
            </a:r>
            <a:r>
              <a:rPr lang="en-US" sz="2400" dirty="0"/>
              <a:t> de </a:t>
            </a:r>
            <a:r>
              <a:rPr lang="en-US" sz="2400" dirty="0" err="1"/>
              <a:t>investigación</a:t>
            </a:r>
            <a:r>
              <a:rPr lang="en-US" sz="2400" dirty="0"/>
              <a:t> </a:t>
            </a:r>
            <a:r>
              <a:rPr lang="en-US" sz="2400" dirty="0" err="1"/>
              <a:t>nacional</a:t>
            </a:r>
            <a:r>
              <a:rPr lang="en-US" sz="2400" dirty="0"/>
              <a:t> </a:t>
            </a:r>
            <a:r>
              <a:rPr lang="en-US" sz="2400" dirty="0" err="1"/>
              <a:t>efectiva</a:t>
            </a:r>
            <a:r>
              <a:rPr lang="en-US" sz="2400" dirty="0"/>
              <a:t> para </a:t>
            </a:r>
            <a:r>
              <a:rPr lang="en-US" sz="2400" dirty="0" err="1"/>
              <a:t>una</a:t>
            </a:r>
            <a:r>
              <a:rPr lang="en-US" sz="2400" dirty="0"/>
              <a:t> </a:t>
            </a:r>
            <a:r>
              <a:rPr lang="en-US" sz="2400" dirty="0" err="1"/>
              <a:t>industrialización</a:t>
            </a:r>
            <a:r>
              <a:rPr lang="en-US" sz="2400" dirty="0"/>
              <a:t> </a:t>
            </a:r>
            <a:r>
              <a:rPr lang="en-US" sz="2400" dirty="0" err="1"/>
              <a:t>efectiva</a:t>
            </a:r>
            <a:r>
              <a:rPr lang="en-US" sz="2400" dirty="0"/>
              <a:t>. Los </a:t>
            </a:r>
            <a:r>
              <a:rPr lang="en-US" sz="2400" dirty="0" err="1"/>
              <a:t>elementos</a:t>
            </a:r>
            <a:r>
              <a:rPr lang="en-US" sz="2400" dirty="0"/>
              <a:t> de la </a:t>
            </a:r>
            <a:r>
              <a:rPr lang="en-US" sz="2400" dirty="0" err="1"/>
              <a:t>infraestructura</a:t>
            </a:r>
            <a:r>
              <a:rPr lang="en-US" sz="2400" dirty="0"/>
              <a:t> </a:t>
            </a:r>
            <a:r>
              <a:rPr lang="en-US" sz="2400" dirty="0" err="1"/>
              <a:t>nacional</a:t>
            </a:r>
            <a:r>
              <a:rPr lang="en-US" sz="2400" dirty="0"/>
              <a:t> </a:t>
            </a:r>
            <a:r>
              <a:rPr lang="en-US" sz="2400" dirty="0" err="1"/>
              <a:t>necesaria</a:t>
            </a:r>
            <a:r>
              <a:rPr lang="en-US" sz="2400" dirty="0"/>
              <a:t> </a:t>
            </a:r>
            <a:r>
              <a:rPr lang="en-US" sz="2400" dirty="0" err="1"/>
              <a:t>incluyen</a:t>
            </a:r>
            <a:r>
              <a:rPr lang="en-US" sz="2400" dirty="0"/>
              <a:t> </a:t>
            </a:r>
            <a:r>
              <a:rPr lang="en-US" sz="2400" dirty="0" err="1"/>
              <a:t>sistemas</a:t>
            </a:r>
            <a:r>
              <a:rPr lang="en-US" sz="2400" dirty="0"/>
              <a:t> </a:t>
            </a:r>
            <a:r>
              <a:rPr lang="en-US" sz="2400" dirty="0" err="1"/>
              <a:t>educativos</a:t>
            </a:r>
            <a:r>
              <a:rPr lang="en-US" sz="2400" dirty="0"/>
              <a:t>, </a:t>
            </a:r>
            <a:r>
              <a:rPr lang="en-US" sz="2400" dirty="0" err="1"/>
              <a:t>sistemas</a:t>
            </a:r>
            <a:r>
              <a:rPr lang="en-US" sz="2400" dirty="0"/>
              <a:t> </a:t>
            </a:r>
            <a:r>
              <a:rPr lang="en-US" sz="2400" dirty="0" err="1"/>
              <a:t>policiales</a:t>
            </a:r>
            <a:r>
              <a:rPr lang="en-US" sz="2400" dirty="0"/>
              <a:t> y </a:t>
            </a:r>
            <a:r>
              <a:rPr lang="en-US" sz="2400" dirty="0" err="1"/>
              <a:t>judiciales</a:t>
            </a:r>
            <a:r>
              <a:rPr lang="en-US" sz="2400" dirty="0"/>
              <a:t>, </a:t>
            </a:r>
            <a:r>
              <a:rPr lang="en-US" sz="2400" dirty="0" err="1"/>
              <a:t>sistemas</a:t>
            </a:r>
            <a:r>
              <a:rPr lang="en-US" sz="2400" dirty="0"/>
              <a:t> </a:t>
            </a:r>
            <a:r>
              <a:rPr lang="en-US" sz="2400" dirty="0" err="1"/>
              <a:t>médicos</a:t>
            </a:r>
            <a:r>
              <a:rPr lang="en-US" sz="2400" dirty="0"/>
              <a:t> y de </a:t>
            </a:r>
            <a:r>
              <a:rPr lang="en-US" sz="2400" dirty="0" err="1"/>
              <a:t>salud</a:t>
            </a:r>
            <a:r>
              <a:rPr lang="en-US" sz="2400" dirty="0"/>
              <a:t> </a:t>
            </a:r>
            <a:r>
              <a:rPr lang="en-US" sz="2400" dirty="0" err="1"/>
              <a:t>pública</a:t>
            </a:r>
            <a:r>
              <a:rPr lang="en-US" sz="2400" dirty="0"/>
              <a:t>, </a:t>
            </a:r>
            <a:r>
              <a:rPr lang="en-US" sz="2400" dirty="0" err="1"/>
              <a:t>sistemas</a:t>
            </a:r>
            <a:r>
              <a:rPr lang="en-US" sz="2400" dirty="0"/>
              <a:t> de </a:t>
            </a:r>
            <a:r>
              <a:rPr lang="en-US" sz="2400" dirty="0" err="1"/>
              <a:t>energía</a:t>
            </a:r>
            <a:r>
              <a:rPr lang="en-US" sz="2400" dirty="0"/>
              <a:t>, </a:t>
            </a:r>
            <a:r>
              <a:rPr lang="en-US" sz="2400" dirty="0" err="1"/>
              <a:t>sistemas</a:t>
            </a:r>
            <a:r>
              <a:rPr lang="en-US" sz="2400" dirty="0"/>
              <a:t> de </a:t>
            </a:r>
            <a:r>
              <a:rPr lang="en-US" sz="2400" dirty="0" err="1"/>
              <a:t>transporte</a:t>
            </a:r>
            <a:r>
              <a:rPr lang="en-US" sz="2400" dirty="0"/>
              <a:t> y </a:t>
            </a:r>
            <a:r>
              <a:rPr lang="en-US" sz="2400" dirty="0" err="1"/>
              <a:t>sistemas</a:t>
            </a:r>
            <a:r>
              <a:rPr lang="en-US" sz="2400" dirty="0"/>
              <a:t> de </a:t>
            </a:r>
            <a:r>
              <a:rPr lang="en-US" sz="2400" dirty="0" err="1"/>
              <a:t>comunicación</a:t>
            </a:r>
            <a:r>
              <a:rPr lang="en-US" sz="2400" dirty="0"/>
              <a:t>. </a:t>
            </a:r>
            <a:endParaRPr lang="en-US" sz="2400" dirty="0" smtClean="0"/>
          </a:p>
          <a:p>
            <a:pPr>
              <a:buClr>
                <a:schemeClr val="tx1"/>
              </a:buClr>
              <a:buFont typeface="Arial" charset="0"/>
              <a:buChar char="•"/>
            </a:pPr>
            <a:r>
              <a:rPr lang="en-US" sz="2400" dirty="0" smtClean="0"/>
              <a:t>El </a:t>
            </a:r>
            <a:r>
              <a:rPr lang="en-US" sz="2400" dirty="0" err="1"/>
              <a:t>desarrollo</a:t>
            </a:r>
            <a:r>
              <a:rPr lang="en-US" sz="2400" dirty="0"/>
              <a:t> </a:t>
            </a:r>
            <a:r>
              <a:rPr lang="en-US" sz="2400" dirty="0" err="1"/>
              <a:t>económico</a:t>
            </a:r>
            <a:r>
              <a:rPr lang="en-US" sz="2400" dirty="0"/>
              <a:t> de </a:t>
            </a:r>
            <a:r>
              <a:rPr lang="en-US" sz="2400" dirty="0" err="1"/>
              <a:t>todas</a:t>
            </a:r>
            <a:r>
              <a:rPr lang="en-US" sz="2400" dirty="0"/>
              <a:t> </a:t>
            </a:r>
            <a:r>
              <a:rPr lang="en-US" sz="2400" dirty="0" err="1"/>
              <a:t>las</a:t>
            </a:r>
            <a:r>
              <a:rPr lang="en-US" sz="2400" dirty="0"/>
              <a:t> </a:t>
            </a:r>
            <a:r>
              <a:rPr lang="en-US" sz="2400" dirty="0" err="1"/>
              <a:t>naciones</a:t>
            </a:r>
            <a:r>
              <a:rPr lang="en-US" sz="2400" dirty="0"/>
              <a:t> en </a:t>
            </a:r>
            <a:r>
              <a:rPr lang="en-US" sz="2400" dirty="0" err="1"/>
              <a:t>este</a:t>
            </a:r>
            <a:r>
              <a:rPr lang="en-US" sz="2400" dirty="0"/>
              <a:t> </a:t>
            </a:r>
            <a:r>
              <a:rPr lang="en-US" sz="2400" dirty="0" err="1"/>
              <a:t>contexto</a:t>
            </a:r>
            <a:r>
              <a:rPr lang="en-US" sz="2400" dirty="0"/>
              <a:t> global </a:t>
            </a:r>
            <a:r>
              <a:rPr lang="en-US" sz="2400" dirty="0" err="1"/>
              <a:t>sigue</a:t>
            </a:r>
            <a:r>
              <a:rPr lang="en-US" sz="2400" dirty="0"/>
              <a:t> </a:t>
            </a:r>
            <a:r>
              <a:rPr lang="en-US" sz="2400" dirty="0" err="1"/>
              <a:t>siendo</a:t>
            </a:r>
            <a:r>
              <a:rPr lang="en-US" sz="2400" dirty="0"/>
              <a:t> un </a:t>
            </a:r>
            <a:r>
              <a:rPr lang="en-US" sz="2400" dirty="0" err="1"/>
              <a:t>problema</a:t>
            </a:r>
            <a:r>
              <a:rPr lang="en-US" sz="2400" dirty="0"/>
              <a:t> </a:t>
            </a:r>
            <a:r>
              <a:rPr lang="en-US" sz="2400" dirty="0" err="1"/>
              <a:t>importante</a:t>
            </a:r>
            <a:r>
              <a:rPr lang="en-US" sz="2400" dirty="0"/>
              <a:t>. El </a:t>
            </a:r>
            <a:r>
              <a:rPr lang="en-US" sz="2400" dirty="0" err="1"/>
              <a:t>progreso</a:t>
            </a:r>
            <a:r>
              <a:rPr lang="en-US" sz="2400" dirty="0"/>
              <a:t> </a:t>
            </a:r>
            <a:r>
              <a:rPr lang="en-US" sz="2400" dirty="0" err="1"/>
              <a:t>tecnológico</a:t>
            </a:r>
            <a:r>
              <a:rPr lang="en-US" sz="2400" dirty="0"/>
              <a:t> ha </a:t>
            </a:r>
            <a:r>
              <a:rPr lang="en-US" sz="2400" dirty="0" err="1"/>
              <a:t>permitido</a:t>
            </a:r>
            <a:r>
              <a:rPr lang="en-US" sz="2400" dirty="0"/>
              <a:t> </a:t>
            </a:r>
            <a:r>
              <a:rPr lang="en-US" sz="2400" dirty="0" err="1"/>
              <a:t>que</a:t>
            </a:r>
            <a:r>
              <a:rPr lang="en-US" sz="2400" dirty="0"/>
              <a:t> </a:t>
            </a:r>
            <a:r>
              <a:rPr lang="en-US" sz="2400" dirty="0" err="1"/>
              <a:t>algunas</a:t>
            </a:r>
            <a:r>
              <a:rPr lang="en-US" sz="2400" dirty="0"/>
              <a:t> </a:t>
            </a:r>
            <a:r>
              <a:rPr lang="en-US" sz="2400" dirty="0" err="1"/>
              <a:t>naciones</a:t>
            </a:r>
            <a:r>
              <a:rPr lang="en-US" sz="2400" dirty="0"/>
              <a:t>, </a:t>
            </a:r>
            <a:r>
              <a:rPr lang="en-US" sz="2400" dirty="0" err="1"/>
              <a:t>pero</a:t>
            </a:r>
            <a:r>
              <a:rPr lang="en-US" sz="2400" dirty="0"/>
              <a:t> </a:t>
            </a:r>
            <a:r>
              <a:rPr lang="en-US" sz="2400" dirty="0" smtClean="0"/>
              <a:t>no </a:t>
            </a:r>
            <a:r>
              <a:rPr lang="en-US" sz="2400" dirty="0" err="1"/>
              <a:t>todas</a:t>
            </a:r>
            <a:r>
              <a:rPr lang="en-US" sz="2400" dirty="0"/>
              <a:t>, se </a:t>
            </a:r>
            <a:r>
              <a:rPr lang="en-US" sz="2400" dirty="0" err="1"/>
              <a:t>desarrollen</a:t>
            </a:r>
            <a:r>
              <a:rPr lang="en-US" sz="2400" dirty="0"/>
              <a:t> </a:t>
            </a:r>
            <a:r>
              <a:rPr lang="en-US" sz="2400" dirty="0" err="1"/>
              <a:t>económicamente</a:t>
            </a:r>
            <a:r>
              <a:rPr lang="en-US" sz="2400" dirty="0"/>
              <a:t>.</a:t>
            </a:r>
            <a:endParaRPr lang="en-US" sz="2200" dirty="0" smtClean="0"/>
          </a:p>
        </p:txBody>
      </p:sp>
    </p:spTree>
    <p:extLst>
      <p:ext uri="{BB962C8B-B14F-4D97-AF65-F5344CB8AC3E}">
        <p14:creationId xmlns:p14="http://schemas.microsoft.com/office/powerpoint/2010/main" val="106139427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49</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246910"/>
            <a:ext cx="10850793" cy="4871258"/>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Una</a:t>
            </a:r>
            <a:r>
              <a:rPr lang="en-US" sz="2400" dirty="0"/>
              <a:t> </a:t>
            </a:r>
            <a:r>
              <a:rPr lang="en-US" sz="2400" dirty="0" err="1"/>
              <a:t>característica</a:t>
            </a:r>
            <a:r>
              <a:rPr lang="en-US" sz="2400" dirty="0"/>
              <a:t> de </a:t>
            </a:r>
            <a:r>
              <a:rPr lang="en-US" sz="2400" dirty="0" err="1"/>
              <a:t>investigación</a:t>
            </a:r>
            <a:r>
              <a:rPr lang="en-US" sz="2400" dirty="0"/>
              <a:t> </a:t>
            </a:r>
            <a:r>
              <a:rPr lang="en-US" sz="2400" dirty="0" err="1"/>
              <a:t>importante</a:t>
            </a:r>
            <a:r>
              <a:rPr lang="en-US" sz="2400" dirty="0"/>
              <a:t> para la </a:t>
            </a:r>
            <a:r>
              <a:rPr lang="en-US" sz="2400" dirty="0" err="1"/>
              <a:t>competitividad</a:t>
            </a:r>
            <a:r>
              <a:rPr lang="en-US" sz="2400" dirty="0"/>
              <a:t> </a:t>
            </a:r>
            <a:r>
              <a:rPr lang="en-US" sz="2400" dirty="0" err="1"/>
              <a:t>nacional</a:t>
            </a:r>
            <a:r>
              <a:rPr lang="en-US" sz="2400" dirty="0"/>
              <a:t> reside en </a:t>
            </a:r>
            <a:r>
              <a:rPr lang="en-US" sz="2400" dirty="0" err="1"/>
              <a:t>las</a:t>
            </a:r>
            <a:r>
              <a:rPr lang="en-US" sz="2400" dirty="0"/>
              <a:t> </a:t>
            </a:r>
            <a:r>
              <a:rPr lang="en-US" sz="2400" dirty="0" err="1"/>
              <a:t>interacciones</a:t>
            </a:r>
            <a:r>
              <a:rPr lang="en-US" sz="2400" dirty="0"/>
              <a:t> </a:t>
            </a:r>
            <a:r>
              <a:rPr lang="en-US" sz="2400" dirty="0" err="1"/>
              <a:t>estratégicas</a:t>
            </a:r>
            <a:r>
              <a:rPr lang="en-US" sz="2400" dirty="0"/>
              <a:t> </a:t>
            </a:r>
            <a:r>
              <a:rPr lang="en-US" sz="2400" dirty="0" err="1"/>
              <a:t>adecuadas</a:t>
            </a:r>
            <a:r>
              <a:rPr lang="en-US" sz="2400" dirty="0"/>
              <a:t> entre </a:t>
            </a:r>
            <a:r>
              <a:rPr lang="en-US" sz="2400" dirty="0" err="1"/>
              <a:t>las</a:t>
            </a:r>
            <a:r>
              <a:rPr lang="en-US" sz="2400" dirty="0"/>
              <a:t> </a:t>
            </a:r>
            <a:r>
              <a:rPr lang="en-US" sz="2400" dirty="0" err="1"/>
              <a:t>universidades</a:t>
            </a:r>
            <a:r>
              <a:rPr lang="en-US" sz="2400" dirty="0"/>
              <a:t> y </a:t>
            </a:r>
            <a:r>
              <a:rPr lang="en-US" sz="2400" dirty="0" err="1"/>
              <a:t>las</a:t>
            </a:r>
            <a:r>
              <a:rPr lang="en-US" sz="2400" dirty="0"/>
              <a:t> </a:t>
            </a:r>
            <a:r>
              <a:rPr lang="en-US" sz="2400" dirty="0" err="1"/>
              <a:t>empresas</a:t>
            </a:r>
            <a:r>
              <a:rPr lang="en-US" sz="2400" dirty="0"/>
              <a:t> de </a:t>
            </a:r>
            <a:r>
              <a:rPr lang="en-US" sz="2400" dirty="0" err="1"/>
              <a:t>alta</a:t>
            </a:r>
            <a:r>
              <a:rPr lang="en-US" sz="2400" dirty="0"/>
              <a:t> </a:t>
            </a:r>
            <a:r>
              <a:rPr lang="en-US" sz="2400" dirty="0" err="1"/>
              <a:t>tecnología</a:t>
            </a:r>
            <a:r>
              <a:rPr lang="en-US" sz="2400" dirty="0"/>
              <a:t> en la </a:t>
            </a:r>
            <a:r>
              <a:rPr lang="en-US" sz="2400" dirty="0" err="1"/>
              <a:t>nación</a:t>
            </a:r>
            <a:r>
              <a:rPr lang="en-US" sz="2400" dirty="0"/>
              <a:t>. </a:t>
            </a:r>
            <a:endParaRPr lang="en-US" sz="2400" dirty="0" smtClean="0"/>
          </a:p>
          <a:p>
            <a:pPr>
              <a:buClr>
                <a:schemeClr val="tx1"/>
              </a:buClr>
              <a:buFont typeface="Arial" charset="0"/>
              <a:buChar char="•"/>
            </a:pPr>
            <a:r>
              <a:rPr lang="en-US" sz="2400" dirty="0" err="1" smtClean="0"/>
              <a:t>Por</a:t>
            </a:r>
            <a:r>
              <a:rPr lang="en-US" sz="2400" dirty="0" smtClean="0"/>
              <a:t> </a:t>
            </a:r>
            <a:r>
              <a:rPr lang="en-US" sz="2400" dirty="0" err="1"/>
              <a:t>ejemplo</a:t>
            </a:r>
            <a:r>
              <a:rPr lang="en-US" sz="2400" dirty="0"/>
              <a:t>, Peter Gwynne </a:t>
            </a:r>
            <a:r>
              <a:rPr lang="en-US" sz="2400" dirty="0" err="1"/>
              <a:t>describió</a:t>
            </a:r>
            <a:r>
              <a:rPr lang="en-US" sz="2400" dirty="0"/>
              <a:t> </a:t>
            </a:r>
            <a:r>
              <a:rPr lang="en-US" sz="2400" dirty="0" err="1"/>
              <a:t>algunos</a:t>
            </a:r>
            <a:r>
              <a:rPr lang="en-US" sz="2400" dirty="0"/>
              <a:t> de los </a:t>
            </a:r>
            <a:r>
              <a:rPr lang="en-US" sz="2400" dirty="0" err="1"/>
              <a:t>parques</a:t>
            </a:r>
            <a:r>
              <a:rPr lang="en-US" sz="2400" dirty="0"/>
              <a:t> de </a:t>
            </a:r>
            <a:r>
              <a:rPr lang="en-US" sz="2400" dirty="0" err="1"/>
              <a:t>ciencia</a:t>
            </a:r>
            <a:r>
              <a:rPr lang="en-US" sz="2400" dirty="0"/>
              <a:t> y </a:t>
            </a:r>
            <a:r>
              <a:rPr lang="en-US" sz="2400" dirty="0" err="1"/>
              <a:t>tecnología</a:t>
            </a:r>
            <a:r>
              <a:rPr lang="en-US" sz="2400" dirty="0"/>
              <a:t> </a:t>
            </a:r>
            <a:r>
              <a:rPr lang="en-US" sz="2400" dirty="0" err="1"/>
              <a:t>desarrollados</a:t>
            </a:r>
            <a:r>
              <a:rPr lang="en-US" sz="2400" dirty="0"/>
              <a:t> en </a:t>
            </a:r>
            <a:r>
              <a:rPr lang="en-US" sz="2400" dirty="0" err="1"/>
              <a:t>Singapur</a:t>
            </a:r>
            <a:r>
              <a:rPr lang="en-US" sz="2400" dirty="0"/>
              <a:t>, </a:t>
            </a:r>
            <a:r>
              <a:rPr lang="en-US" sz="2400" dirty="0" err="1"/>
              <a:t>Corea</a:t>
            </a:r>
            <a:r>
              <a:rPr lang="en-US" sz="2400" dirty="0"/>
              <a:t> del Sur y </a:t>
            </a:r>
            <a:r>
              <a:rPr lang="en-US" sz="2400" dirty="0" err="1"/>
              <a:t>Taiwán</a:t>
            </a:r>
            <a:r>
              <a:rPr lang="en-US" sz="2400" dirty="0"/>
              <a:t> para </a:t>
            </a:r>
            <a:r>
              <a:rPr lang="en-US" sz="2400" dirty="0" err="1"/>
              <a:t>construir</a:t>
            </a:r>
            <a:r>
              <a:rPr lang="en-US" sz="2400" dirty="0"/>
              <a:t> </a:t>
            </a:r>
            <a:r>
              <a:rPr lang="en-US" sz="2400" dirty="0" err="1"/>
              <a:t>su</a:t>
            </a:r>
            <a:r>
              <a:rPr lang="en-US" sz="2400" dirty="0"/>
              <a:t> </a:t>
            </a:r>
            <a:r>
              <a:rPr lang="en-US" sz="2400" dirty="0" err="1"/>
              <a:t>infraestructura</a:t>
            </a:r>
            <a:r>
              <a:rPr lang="en-US" sz="2400" dirty="0"/>
              <a:t> de </a:t>
            </a:r>
            <a:r>
              <a:rPr lang="en-US" sz="2400" dirty="0" err="1"/>
              <a:t>ciencia</a:t>
            </a:r>
            <a:r>
              <a:rPr lang="en-US" sz="2400" dirty="0"/>
              <a:t> y </a:t>
            </a:r>
            <a:r>
              <a:rPr lang="en-US" sz="2400" dirty="0" err="1"/>
              <a:t>tecnología</a:t>
            </a:r>
            <a:r>
              <a:rPr lang="en-US" sz="2400" dirty="0"/>
              <a:t> para </a:t>
            </a:r>
            <a:r>
              <a:rPr lang="en-US" sz="2400" dirty="0" err="1"/>
              <a:t>industrias</a:t>
            </a:r>
            <a:r>
              <a:rPr lang="en-US" sz="2400" dirty="0"/>
              <a:t> de </a:t>
            </a:r>
            <a:r>
              <a:rPr lang="en-US" sz="2400" dirty="0" err="1"/>
              <a:t>alta</a:t>
            </a:r>
            <a:r>
              <a:rPr lang="en-US" sz="2400" dirty="0"/>
              <a:t> </a:t>
            </a:r>
            <a:r>
              <a:rPr lang="en-US" sz="2400" dirty="0" err="1"/>
              <a:t>tecnología</a:t>
            </a:r>
            <a:r>
              <a:rPr lang="en-US" sz="2400" dirty="0"/>
              <a:t> (Gwynne 1993). </a:t>
            </a:r>
            <a:endParaRPr lang="en-US" sz="2400" dirty="0" smtClean="0"/>
          </a:p>
          <a:p>
            <a:pPr>
              <a:buClr>
                <a:schemeClr val="tx1"/>
              </a:buClr>
              <a:buFont typeface="Arial" charset="0"/>
              <a:buChar char="•"/>
            </a:pPr>
            <a:r>
              <a:rPr lang="en-US" sz="2400" dirty="0" smtClean="0"/>
              <a:t>El </a:t>
            </a:r>
            <a:r>
              <a:rPr lang="en-US" sz="2400" dirty="0" err="1"/>
              <a:t>modelo</a:t>
            </a:r>
            <a:r>
              <a:rPr lang="en-US" sz="2400" dirty="0"/>
              <a:t> para tales </a:t>
            </a:r>
            <a:r>
              <a:rPr lang="en-US" sz="2400" dirty="0" err="1"/>
              <a:t>parques</a:t>
            </a:r>
            <a:r>
              <a:rPr lang="en-US" sz="2400" dirty="0"/>
              <a:t> </a:t>
            </a:r>
            <a:r>
              <a:rPr lang="en-US" sz="2400" dirty="0" err="1"/>
              <a:t>científicos</a:t>
            </a:r>
            <a:r>
              <a:rPr lang="en-US" sz="2400" dirty="0"/>
              <a:t> y </a:t>
            </a:r>
            <a:r>
              <a:rPr lang="en-US" sz="2400" dirty="0" err="1"/>
              <a:t>tecnológicos</a:t>
            </a:r>
            <a:r>
              <a:rPr lang="en-US" sz="2400" dirty="0"/>
              <a:t> </a:t>
            </a:r>
            <a:r>
              <a:rPr lang="en-US" sz="2400" dirty="0" err="1"/>
              <a:t>fue</a:t>
            </a:r>
            <a:r>
              <a:rPr lang="en-US" sz="2400" dirty="0"/>
              <a:t> el Silicon Valley en el </a:t>
            </a:r>
            <a:r>
              <a:rPr lang="en-US" sz="2400" dirty="0" err="1"/>
              <a:t>norte</a:t>
            </a:r>
            <a:r>
              <a:rPr lang="en-US" sz="2400" dirty="0"/>
              <a:t> de California en los </a:t>
            </a:r>
            <a:r>
              <a:rPr lang="en-US" sz="2400" dirty="0" err="1"/>
              <a:t>Estados</a:t>
            </a:r>
            <a:r>
              <a:rPr lang="en-US" sz="2400" dirty="0"/>
              <a:t> </a:t>
            </a:r>
            <a:r>
              <a:rPr lang="en-US" sz="2400" dirty="0" err="1"/>
              <a:t>Unidos</a:t>
            </a:r>
            <a:r>
              <a:rPr lang="en-US" sz="2400" dirty="0"/>
              <a:t> para la </a:t>
            </a:r>
            <a:r>
              <a:rPr lang="en-US" sz="2400" dirty="0" err="1"/>
              <a:t>construcción</a:t>
            </a:r>
            <a:r>
              <a:rPr lang="en-US" sz="2400" dirty="0"/>
              <a:t> de la </a:t>
            </a:r>
            <a:r>
              <a:rPr lang="en-US" sz="2400" dirty="0" err="1"/>
              <a:t>industria</a:t>
            </a:r>
            <a:r>
              <a:rPr lang="en-US" sz="2400" dirty="0"/>
              <a:t> de chips y la </a:t>
            </a:r>
            <a:r>
              <a:rPr lang="en-US" sz="2400" dirty="0" err="1"/>
              <a:t>industria</a:t>
            </a:r>
            <a:r>
              <a:rPr lang="en-US" sz="2400" dirty="0"/>
              <a:t> de </a:t>
            </a:r>
            <a:r>
              <a:rPr lang="en-US" sz="2400" dirty="0" err="1"/>
              <a:t>computadoras</a:t>
            </a:r>
            <a:r>
              <a:rPr lang="en-US" sz="2400" dirty="0"/>
              <a:t> </a:t>
            </a:r>
            <a:r>
              <a:rPr lang="en-US" sz="2400" dirty="0" err="1"/>
              <a:t>personales</a:t>
            </a:r>
            <a:r>
              <a:rPr lang="en-US" sz="2400" dirty="0"/>
              <a:t>. </a:t>
            </a:r>
            <a:endParaRPr lang="en-US" sz="2400" dirty="0" smtClean="0"/>
          </a:p>
          <a:p>
            <a:pPr>
              <a:buClr>
                <a:schemeClr val="tx1"/>
              </a:buClr>
              <a:buFont typeface="Arial" charset="0"/>
              <a:buChar char="•"/>
            </a:pPr>
            <a:r>
              <a:rPr lang="en-US" sz="2400" dirty="0" smtClean="0"/>
              <a:t>La </a:t>
            </a:r>
            <a:r>
              <a:rPr lang="en-US" sz="2400" dirty="0"/>
              <a:t>Universidad de Stanford y la Universidad de California en Berkeley </a:t>
            </a:r>
            <a:r>
              <a:rPr lang="en-US" sz="2400" dirty="0" err="1"/>
              <a:t>jugaron</a:t>
            </a:r>
            <a:r>
              <a:rPr lang="en-US" sz="2400" dirty="0"/>
              <a:t> un </a:t>
            </a:r>
            <a:r>
              <a:rPr lang="en-US" sz="2400" dirty="0" err="1"/>
              <a:t>papel</a:t>
            </a:r>
            <a:r>
              <a:rPr lang="en-US" sz="2400" dirty="0"/>
              <a:t> </a:t>
            </a:r>
            <a:r>
              <a:rPr lang="en-US" sz="2400" dirty="0" err="1"/>
              <a:t>importante</a:t>
            </a:r>
            <a:r>
              <a:rPr lang="en-US" sz="2400" dirty="0"/>
              <a:t> en el </a:t>
            </a:r>
            <a:r>
              <a:rPr lang="en-US" sz="2400" dirty="0" err="1"/>
              <a:t>auge</a:t>
            </a:r>
            <a:r>
              <a:rPr lang="en-US" sz="2400" dirty="0"/>
              <a:t> de Silicon Valley, junto con </a:t>
            </a:r>
            <a:r>
              <a:rPr lang="en-US" sz="2400" dirty="0" err="1"/>
              <a:t>firmas</a:t>
            </a:r>
            <a:r>
              <a:rPr lang="en-US" sz="2400" dirty="0"/>
              <a:t> de capital de </a:t>
            </a:r>
            <a:r>
              <a:rPr lang="en-US" sz="2400" dirty="0" err="1"/>
              <a:t>riesgo</a:t>
            </a:r>
            <a:r>
              <a:rPr lang="en-US" sz="2400" dirty="0"/>
              <a:t> en </a:t>
            </a:r>
            <a:r>
              <a:rPr lang="en-US" sz="2400" dirty="0" err="1"/>
              <a:t>las</a:t>
            </a:r>
            <a:r>
              <a:rPr lang="en-US" sz="2400" dirty="0"/>
              <a:t> </a:t>
            </a:r>
            <a:r>
              <a:rPr lang="en-US" sz="2400" dirty="0" err="1"/>
              <a:t>crecientes</a:t>
            </a:r>
            <a:r>
              <a:rPr lang="en-US" sz="2400" dirty="0"/>
              <a:t> </a:t>
            </a:r>
            <a:r>
              <a:rPr lang="en-US" sz="2400" dirty="0" err="1"/>
              <a:t>industrias</a:t>
            </a:r>
            <a:r>
              <a:rPr lang="en-US" sz="2400" dirty="0"/>
              <a:t> de </a:t>
            </a:r>
            <a:r>
              <a:rPr lang="en-US" sz="2400" dirty="0" err="1"/>
              <a:t>alta</a:t>
            </a:r>
            <a:r>
              <a:rPr lang="en-US" sz="2400" dirty="0"/>
              <a:t> </a:t>
            </a:r>
            <a:r>
              <a:rPr lang="en-US" sz="2400" dirty="0" err="1"/>
              <a:t>tecnología</a:t>
            </a:r>
            <a:r>
              <a:rPr lang="en-US" sz="2400" dirty="0"/>
              <a:t> (</a:t>
            </a:r>
            <a:r>
              <a:rPr lang="en-US" sz="2400" dirty="0" err="1"/>
              <a:t>por</a:t>
            </a:r>
            <a:r>
              <a:rPr lang="en-US" sz="2400" dirty="0"/>
              <a:t> </a:t>
            </a:r>
            <a:r>
              <a:rPr lang="en-US" sz="2400" dirty="0" err="1"/>
              <a:t>ejemplo</a:t>
            </a:r>
            <a:r>
              <a:rPr lang="en-US" sz="2400" dirty="0"/>
              <a:t>, chips de </a:t>
            </a:r>
            <a:r>
              <a:rPr lang="en-US" sz="2400" dirty="0" err="1"/>
              <a:t>computadora</a:t>
            </a:r>
            <a:r>
              <a:rPr lang="en-US" sz="2400" dirty="0"/>
              <a:t>, </a:t>
            </a:r>
            <a:r>
              <a:rPr lang="en-US" sz="2400" dirty="0" err="1"/>
              <a:t>computadoras</a:t>
            </a:r>
            <a:r>
              <a:rPr lang="en-US" sz="2400" dirty="0"/>
              <a:t> y multimedia).</a:t>
            </a:r>
            <a:endParaRPr lang="en-US" sz="2200" dirty="0" smtClean="0"/>
          </a:p>
        </p:txBody>
      </p:sp>
    </p:spTree>
    <p:extLst>
      <p:ext uri="{BB962C8B-B14F-4D97-AF65-F5344CB8AC3E}">
        <p14:creationId xmlns:p14="http://schemas.microsoft.com/office/powerpoint/2010/main" val="1451554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5</a:t>
            </a:fld>
            <a:endParaRPr lang="en-US" sz="1600" dirty="0"/>
          </a:p>
        </p:txBody>
      </p:sp>
      <p:sp>
        <p:nvSpPr>
          <p:cNvPr id="14" name="Título 1"/>
          <p:cNvSpPr txBox="1">
            <a:spLocks/>
          </p:cNvSpPr>
          <p:nvPr/>
        </p:nvSpPr>
        <p:spPr>
          <a:xfrm>
            <a:off x="786965" y="266008"/>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160741236"/>
              </p:ext>
            </p:extLst>
          </p:nvPr>
        </p:nvGraphicFramePr>
        <p:xfrm>
          <a:off x="214789" y="1303978"/>
          <a:ext cx="11770822" cy="4855792"/>
        </p:xfrm>
        <a:graphic>
          <a:graphicData uri="http://schemas.openxmlformats.org/drawingml/2006/table">
            <a:tbl>
              <a:tblPr/>
              <a:tblGrid>
                <a:gridCol w="650172"/>
                <a:gridCol w="853351"/>
                <a:gridCol w="5865093"/>
                <a:gridCol w="4402206"/>
              </a:tblGrid>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29</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Organizaciones de I + D y categorías de investigación</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30</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Elementos necesarios para una organización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Creación de una organización de I + D productiva y eficaz</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Diseño de puestos de trabajo y efectividad organizativa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Vi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3</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Feriado</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600" b="0" i="0" u="none" strike="noStrike">
                          <a:effectLst/>
                          <a:latin typeface="Arial" charset="0"/>
                        </a:rPr>
                        <a:t>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6</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Influyendo en las personas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7</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Motivación en las organizaciones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8</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Tratar con la diversidad en las organizaciones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9</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Liderazgo en las organizaciones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Vi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10</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Gestión de conflictos en las organizaciones de I + D - </a:t>
                      </a:r>
                      <a:r>
                        <a:rPr lang="es-ES_tradnl" sz="1600" b="1" i="0" u="none" strike="noStrike">
                          <a:solidFill>
                            <a:srgbClr val="FF0000"/>
                          </a:solidFill>
                          <a:effectLst/>
                          <a:latin typeface="Arial" charset="0"/>
                        </a:rPr>
                        <a:t>PRUEBA</a:t>
                      </a:r>
                      <a:endParaRPr lang="es-ES_tradnl" sz="1600" b="0" i="0" u="none" strike="noStrike">
                        <a:effectLst/>
                        <a:latin typeface="Arial" charset="0"/>
                      </a:endParaRP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13</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dirty="0">
                          <a:effectLst/>
                          <a:latin typeface="Arial" charset="0"/>
                        </a:rPr>
                        <a:t>Evaluación del desempeño, Contribución de los </a:t>
                      </a:r>
                      <a:r>
                        <a:rPr lang="es-ES_tradnl" sz="1600" b="0" i="0" u="none" strike="noStrike" dirty="0" smtClean="0">
                          <a:effectLst/>
                          <a:latin typeface="Arial" charset="0"/>
                        </a:rPr>
                        <a:t>empleados</a:t>
                      </a:r>
                      <a:endParaRPr lang="es-ES_tradnl" sz="1600" b="0" i="0" u="none" strike="noStrike" dirty="0">
                        <a:effectLst/>
                        <a:latin typeface="Arial" charset="0"/>
                      </a:endParaRP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14</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Transferencia de Tecnología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15</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Modelos para Implementar Incremental y Radical.</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16</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Cambio organizacional en la configuración de I + 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Vi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17</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Universidades e investigación básica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20</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Organizaciones y Estrategia de I + 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Ch4. La innovación en las organizaciones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52465">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600" b="0" i="0" u="none" strike="noStrike">
                          <a:effectLst/>
                          <a:latin typeface="Arial" charset="0"/>
                        </a:rPr>
                        <a:t>21</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Investigación, desarrollo y política científica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Ch4. La innovación en las organizaciones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52465">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22</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solidFill>
                            <a:srgbClr val="FF0000"/>
                          </a:solidFill>
                          <a:effectLst/>
                          <a:latin typeface="Arial" charset="0"/>
                        </a:rPr>
                        <a:t>Presentación de Proyectos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600" b="0" i="0" u="none" strike="noStrike">
                          <a:effectLst/>
                          <a:latin typeface="Arial" charset="0"/>
                        </a:rPr>
                        <a:t>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52465">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23</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1" i="0" u="none" strike="noStrike">
                          <a:solidFill>
                            <a:srgbClr val="FF0000"/>
                          </a:solidFill>
                          <a:effectLst/>
                          <a:latin typeface="Arial" charset="0"/>
                        </a:rPr>
                        <a:t>Examen</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600" b="0" i="0" u="none" strike="noStrike" dirty="0">
                          <a:effectLst/>
                          <a:latin typeface="Arial" charset="0"/>
                        </a:rPr>
                        <a:t>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5590447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smtClean="0">
                <a:latin typeface="Arial" charset="0"/>
              </a:rPr>
              <a:t>Taller 1, Parte 1</a:t>
            </a:r>
            <a:endParaRPr lang="es-ES_tradnl" sz="4400" dirty="0">
              <a:latin typeface="Arial" charset="0"/>
            </a:endParaRPr>
          </a:p>
        </p:txBody>
      </p:sp>
    </p:spTree>
    <p:extLst>
      <p:ext uri="{BB962C8B-B14F-4D97-AF65-F5344CB8AC3E}">
        <p14:creationId xmlns:p14="http://schemas.microsoft.com/office/powerpoint/2010/main" val="84165792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51</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770400" y="1342530"/>
            <a:ext cx="10659600" cy="4524315"/>
          </a:xfrm>
          <a:prstGeom prst="rect">
            <a:avLst/>
          </a:prstGeom>
          <a:noFill/>
        </p:spPr>
        <p:txBody>
          <a:bodyPr wrap="square" rtlCol="0">
            <a:spAutoFit/>
          </a:bodyPr>
          <a:lstStyle/>
          <a:p>
            <a:pPr marL="342900" indent="-342900">
              <a:buFont typeface="Arial" charset="0"/>
              <a:buChar char="•"/>
            </a:pPr>
            <a:r>
              <a:rPr lang="en-US" sz="2400" dirty="0"/>
              <a:t>¿</a:t>
            </a:r>
            <a:r>
              <a:rPr lang="en-US" sz="2400" dirty="0" err="1"/>
              <a:t>Cómo</a:t>
            </a:r>
            <a:r>
              <a:rPr lang="en-US" sz="2400" dirty="0"/>
              <a:t> </a:t>
            </a:r>
            <a:r>
              <a:rPr lang="en-US" sz="2400" dirty="0" err="1"/>
              <a:t>debemos</a:t>
            </a:r>
            <a:r>
              <a:rPr lang="en-US" sz="2400" dirty="0"/>
              <a:t> </a:t>
            </a:r>
            <a:r>
              <a:rPr lang="en-US" sz="2400" dirty="0" err="1"/>
              <a:t>pensar</a:t>
            </a:r>
            <a:r>
              <a:rPr lang="en-US" sz="2400" dirty="0"/>
              <a:t> en el </a:t>
            </a:r>
            <a:r>
              <a:rPr lang="en-US" sz="2400" dirty="0" err="1"/>
              <a:t>proceso</a:t>
            </a:r>
            <a:r>
              <a:rPr lang="en-US" sz="2400" dirty="0"/>
              <a:t> de </a:t>
            </a:r>
            <a:r>
              <a:rPr lang="en-US" sz="2400" dirty="0" err="1"/>
              <a:t>innovación</a:t>
            </a:r>
            <a:r>
              <a:rPr lang="en-US" sz="2400" dirty="0"/>
              <a:t>? En el "panorama general", </a:t>
            </a:r>
            <a:r>
              <a:rPr lang="en-US" sz="2400" dirty="0" err="1"/>
              <a:t>comenzamos</a:t>
            </a:r>
            <a:r>
              <a:rPr lang="en-US" sz="2400" dirty="0"/>
              <a:t> con la </a:t>
            </a:r>
            <a:r>
              <a:rPr lang="en-US" sz="2400" u="sng" dirty="0" err="1"/>
              <a:t>naturaleza</a:t>
            </a:r>
            <a:r>
              <a:rPr lang="en-US" sz="2400" dirty="0"/>
              <a:t> y </a:t>
            </a:r>
            <a:r>
              <a:rPr lang="en-US" sz="2400" dirty="0" err="1"/>
              <a:t>luego</a:t>
            </a:r>
            <a:r>
              <a:rPr lang="en-US" sz="2400" dirty="0"/>
              <a:t> </a:t>
            </a:r>
            <a:r>
              <a:rPr lang="en-US" sz="2400" dirty="0" err="1"/>
              <a:t>nos</a:t>
            </a:r>
            <a:r>
              <a:rPr lang="en-US" sz="2400" dirty="0"/>
              <a:t> </a:t>
            </a:r>
            <a:r>
              <a:rPr lang="en-US" sz="2400" dirty="0" err="1"/>
              <a:t>dirigimos</a:t>
            </a:r>
            <a:r>
              <a:rPr lang="en-US" sz="2400" dirty="0"/>
              <a:t> a </a:t>
            </a:r>
            <a:r>
              <a:rPr lang="en-US" sz="2400" u="sng" dirty="0" err="1"/>
              <a:t>transformar</a:t>
            </a:r>
            <a:r>
              <a:rPr lang="en-US" sz="2400" u="sng" dirty="0"/>
              <a:t> el </a:t>
            </a:r>
            <a:r>
              <a:rPr lang="en-US" sz="2400" u="sng" dirty="0" err="1"/>
              <a:t>conocimiento</a:t>
            </a:r>
            <a:r>
              <a:rPr lang="en-US" sz="2400" dirty="0"/>
              <a:t> de la </a:t>
            </a:r>
            <a:r>
              <a:rPr lang="en-US" sz="2400" dirty="0" err="1"/>
              <a:t>naturaleza</a:t>
            </a:r>
            <a:r>
              <a:rPr lang="en-US" sz="2400" dirty="0"/>
              <a:t> en </a:t>
            </a:r>
            <a:r>
              <a:rPr lang="en-US" sz="2400" u="sng" dirty="0" err="1"/>
              <a:t>utilidad</a:t>
            </a:r>
            <a:r>
              <a:rPr lang="en-US" sz="2400" u="sng" dirty="0"/>
              <a:t> </a:t>
            </a:r>
            <a:r>
              <a:rPr lang="en-US" sz="2400" u="sng" dirty="0" err="1"/>
              <a:t>económica</a:t>
            </a:r>
            <a:r>
              <a:rPr lang="en-US" sz="2400" dirty="0"/>
              <a:t>. </a:t>
            </a:r>
            <a:endParaRPr lang="en-US" sz="2400" dirty="0" smtClean="0"/>
          </a:p>
          <a:p>
            <a:pPr marL="342900" indent="-342900">
              <a:buFont typeface="Arial" charset="0"/>
              <a:buChar char="•"/>
            </a:pPr>
            <a:r>
              <a:rPr lang="en-US" sz="2400" dirty="0" smtClean="0"/>
              <a:t>El </a:t>
            </a:r>
            <a:r>
              <a:rPr lang="en-US" sz="2400" dirty="0" err="1"/>
              <a:t>término</a:t>
            </a:r>
            <a:r>
              <a:rPr lang="en-US" sz="2400" dirty="0"/>
              <a:t> </a:t>
            </a:r>
            <a:r>
              <a:rPr lang="en-US" sz="2400" dirty="0" err="1"/>
              <a:t>naturaleza</a:t>
            </a:r>
            <a:r>
              <a:rPr lang="en-US" sz="2400" dirty="0"/>
              <a:t> </a:t>
            </a:r>
            <a:r>
              <a:rPr lang="en-US" sz="2400" dirty="0" err="1"/>
              <a:t>es</a:t>
            </a:r>
            <a:r>
              <a:rPr lang="en-US" sz="2400" dirty="0"/>
              <a:t> el </a:t>
            </a:r>
            <a:r>
              <a:rPr lang="en-US" sz="2400" dirty="0" err="1"/>
              <a:t>término</a:t>
            </a:r>
            <a:r>
              <a:rPr lang="en-US" sz="2400" dirty="0"/>
              <a:t> </a:t>
            </a:r>
            <a:r>
              <a:rPr lang="en-US" sz="2400" dirty="0" err="1"/>
              <a:t>científico</a:t>
            </a:r>
            <a:r>
              <a:rPr lang="en-US" sz="2400" dirty="0"/>
              <a:t> para </a:t>
            </a:r>
            <a:r>
              <a:rPr lang="en-US" sz="2400" dirty="0" err="1"/>
              <a:t>todo</a:t>
            </a:r>
            <a:r>
              <a:rPr lang="en-US" sz="2400" dirty="0"/>
              <a:t> el </a:t>
            </a:r>
            <a:r>
              <a:rPr lang="en-US" sz="2400" dirty="0" err="1"/>
              <a:t>mundo</a:t>
            </a:r>
            <a:r>
              <a:rPr lang="en-US" sz="2400" dirty="0"/>
              <a:t> observable en el </a:t>
            </a:r>
            <a:r>
              <a:rPr lang="en-US" sz="2400" dirty="0" err="1"/>
              <a:t>que</a:t>
            </a:r>
            <a:r>
              <a:rPr lang="en-US" sz="2400" dirty="0"/>
              <a:t> </a:t>
            </a:r>
            <a:r>
              <a:rPr lang="en-US" sz="2400" dirty="0" err="1"/>
              <a:t>existimos</a:t>
            </a:r>
            <a:r>
              <a:rPr lang="en-US" sz="2400" dirty="0"/>
              <a:t>. </a:t>
            </a:r>
            <a:r>
              <a:rPr lang="en-US" sz="2400" dirty="0" err="1"/>
              <a:t>Todas</a:t>
            </a:r>
            <a:r>
              <a:rPr lang="en-US" sz="2400" dirty="0"/>
              <a:t> </a:t>
            </a:r>
            <a:r>
              <a:rPr lang="en-US" sz="2400" dirty="0" err="1"/>
              <a:t>las</a:t>
            </a:r>
            <a:r>
              <a:rPr lang="en-US" sz="2400" dirty="0"/>
              <a:t> </a:t>
            </a:r>
            <a:r>
              <a:rPr lang="en-US" sz="2400" dirty="0" err="1"/>
              <a:t>tecnologías</a:t>
            </a:r>
            <a:r>
              <a:rPr lang="en-US" sz="2400" dirty="0"/>
              <a:t> </a:t>
            </a:r>
            <a:r>
              <a:rPr lang="en-US" sz="2400" dirty="0" err="1"/>
              <a:t>implican</a:t>
            </a:r>
            <a:r>
              <a:rPr lang="en-US" sz="2400" dirty="0"/>
              <a:t> </a:t>
            </a:r>
            <a:r>
              <a:rPr lang="en-US" sz="2400" dirty="0" err="1"/>
              <a:t>manipular</a:t>
            </a:r>
            <a:r>
              <a:rPr lang="en-US" sz="2400" dirty="0"/>
              <a:t> la </a:t>
            </a:r>
            <a:r>
              <a:rPr lang="en-US" sz="2400" dirty="0" err="1"/>
              <a:t>naturaleza</a:t>
            </a:r>
            <a:r>
              <a:rPr lang="en-US" sz="2400" dirty="0"/>
              <a:t> para </a:t>
            </a:r>
            <a:r>
              <a:rPr lang="en-US" sz="2400" dirty="0" err="1"/>
              <a:t>crear</a:t>
            </a:r>
            <a:r>
              <a:rPr lang="en-US" sz="2400" dirty="0"/>
              <a:t> </a:t>
            </a:r>
            <a:r>
              <a:rPr lang="en-US" sz="2400" dirty="0" err="1"/>
              <a:t>productos</a:t>
            </a:r>
            <a:r>
              <a:rPr lang="en-US" sz="2400" dirty="0"/>
              <a:t> y </a:t>
            </a:r>
            <a:r>
              <a:rPr lang="en-US" sz="2400" dirty="0" err="1"/>
              <a:t>servicios</a:t>
            </a:r>
            <a:r>
              <a:rPr lang="en-US" sz="2400" dirty="0"/>
              <a:t> </a:t>
            </a:r>
            <a:r>
              <a:rPr lang="en-US" sz="2400" dirty="0" err="1"/>
              <a:t>útiles</a:t>
            </a:r>
            <a:r>
              <a:rPr lang="en-US" sz="2400" dirty="0"/>
              <a:t> en </a:t>
            </a:r>
            <a:r>
              <a:rPr lang="en-US" sz="2400" dirty="0" err="1"/>
              <a:t>una</a:t>
            </a:r>
            <a:r>
              <a:rPr lang="en-US" sz="2400" dirty="0"/>
              <a:t> </a:t>
            </a:r>
            <a:r>
              <a:rPr lang="en-US" sz="2400" dirty="0" err="1"/>
              <a:t>economía</a:t>
            </a:r>
            <a:r>
              <a:rPr lang="en-US" sz="2400" dirty="0"/>
              <a:t>. </a:t>
            </a:r>
            <a:endParaRPr lang="en-US" sz="2400" dirty="0" smtClean="0"/>
          </a:p>
          <a:p>
            <a:pPr marL="342900" indent="-342900">
              <a:buFont typeface="Arial" charset="0"/>
              <a:buChar char="•"/>
            </a:pPr>
            <a:r>
              <a:rPr lang="en-US" sz="2400" dirty="0" err="1" smtClean="0"/>
              <a:t>Por</a:t>
            </a:r>
            <a:r>
              <a:rPr lang="en-US" sz="2400" dirty="0" smtClean="0"/>
              <a:t> </a:t>
            </a:r>
            <a:r>
              <a:rPr lang="en-US" sz="2400" dirty="0" err="1"/>
              <a:t>ejemplo</a:t>
            </a:r>
            <a:r>
              <a:rPr lang="en-US" sz="2400" dirty="0"/>
              <a:t>, en la </a:t>
            </a:r>
            <a:r>
              <a:rPr lang="en-US" sz="2400" dirty="0" err="1"/>
              <a:t>innovación</a:t>
            </a:r>
            <a:r>
              <a:rPr lang="en-US" sz="2400" dirty="0"/>
              <a:t> en Internet, </a:t>
            </a:r>
            <a:r>
              <a:rPr lang="en-US" sz="2400" dirty="0" err="1"/>
              <a:t>una</a:t>
            </a:r>
            <a:r>
              <a:rPr lang="en-US" sz="2400" dirty="0"/>
              <a:t> </a:t>
            </a:r>
            <a:r>
              <a:rPr lang="en-US" sz="2400" dirty="0" err="1"/>
              <a:t>agencia</a:t>
            </a:r>
            <a:r>
              <a:rPr lang="en-US" sz="2400" dirty="0"/>
              <a:t> </a:t>
            </a:r>
            <a:r>
              <a:rPr lang="en-US" sz="2400" dirty="0" err="1"/>
              <a:t>gubernamental</a:t>
            </a:r>
            <a:r>
              <a:rPr lang="en-US" sz="2400" dirty="0"/>
              <a:t>, ARPA, </a:t>
            </a:r>
            <a:r>
              <a:rPr lang="en-US" sz="2400" dirty="0" err="1"/>
              <a:t>investigadores</a:t>
            </a:r>
            <a:r>
              <a:rPr lang="en-US" sz="2400" dirty="0"/>
              <a:t> </a:t>
            </a:r>
            <a:r>
              <a:rPr lang="en-US" sz="2400" dirty="0" err="1"/>
              <a:t>universitarios</a:t>
            </a:r>
            <a:r>
              <a:rPr lang="en-US" sz="2400" dirty="0"/>
              <a:t> </a:t>
            </a:r>
            <a:r>
              <a:rPr lang="en-US" sz="2400" dirty="0" err="1"/>
              <a:t>financiados</a:t>
            </a:r>
            <a:r>
              <a:rPr lang="en-US" sz="2400" dirty="0"/>
              <a:t>, </a:t>
            </a:r>
            <a:r>
              <a:rPr lang="en-US" sz="2400" dirty="0" err="1"/>
              <a:t>que</a:t>
            </a:r>
            <a:r>
              <a:rPr lang="en-US" sz="2400" dirty="0"/>
              <a:t> </a:t>
            </a:r>
            <a:r>
              <a:rPr lang="en-US" sz="2400" dirty="0" err="1"/>
              <a:t>utilizaron</a:t>
            </a:r>
            <a:r>
              <a:rPr lang="en-US" sz="2400" dirty="0"/>
              <a:t> la </a:t>
            </a:r>
            <a:r>
              <a:rPr lang="en-US" sz="2400" dirty="0" err="1"/>
              <a:t>naturaleza</a:t>
            </a:r>
            <a:r>
              <a:rPr lang="en-US" sz="2400" dirty="0"/>
              <a:t> de la </a:t>
            </a:r>
            <a:r>
              <a:rPr lang="en-US" sz="2400" dirty="0" err="1"/>
              <a:t>electrónica</a:t>
            </a:r>
            <a:r>
              <a:rPr lang="en-US" sz="2400" dirty="0"/>
              <a:t> (</a:t>
            </a:r>
            <a:r>
              <a:rPr lang="en-US" sz="2400" dirty="0" err="1"/>
              <a:t>propagación</a:t>
            </a:r>
            <a:r>
              <a:rPr lang="en-US" sz="2400" dirty="0"/>
              <a:t> de </a:t>
            </a:r>
            <a:r>
              <a:rPr lang="en-US" sz="2400" dirty="0" err="1"/>
              <a:t>señales</a:t>
            </a:r>
            <a:r>
              <a:rPr lang="en-US" sz="2400" dirty="0"/>
              <a:t> </a:t>
            </a:r>
            <a:r>
              <a:rPr lang="en-US" sz="2400" dirty="0" err="1"/>
              <a:t>eléctricas</a:t>
            </a:r>
            <a:r>
              <a:rPr lang="en-US" sz="2400" dirty="0"/>
              <a:t>), la </a:t>
            </a:r>
            <a:r>
              <a:rPr lang="en-US" sz="2400" dirty="0" err="1"/>
              <a:t>naturaleza</a:t>
            </a:r>
            <a:r>
              <a:rPr lang="en-US" sz="2400" dirty="0"/>
              <a:t> de la </a:t>
            </a:r>
            <a:r>
              <a:rPr lang="en-US" sz="2400" dirty="0" err="1"/>
              <a:t>información</a:t>
            </a:r>
            <a:r>
              <a:rPr lang="en-US" sz="2400" dirty="0"/>
              <a:t> (</a:t>
            </a:r>
            <a:r>
              <a:rPr lang="en-US" sz="2400" dirty="0" err="1"/>
              <a:t>estándares</a:t>
            </a:r>
            <a:r>
              <a:rPr lang="en-US" sz="2400" dirty="0"/>
              <a:t> de </a:t>
            </a:r>
            <a:r>
              <a:rPr lang="en-US" sz="2400" dirty="0" err="1"/>
              <a:t>comunicación</a:t>
            </a:r>
            <a:r>
              <a:rPr lang="en-US" sz="2400" dirty="0"/>
              <a:t>) y la </a:t>
            </a:r>
            <a:r>
              <a:rPr lang="en-US" sz="2400" dirty="0" err="1"/>
              <a:t>naturaleza</a:t>
            </a:r>
            <a:r>
              <a:rPr lang="en-US" sz="2400" dirty="0"/>
              <a:t> de la </a:t>
            </a:r>
            <a:r>
              <a:rPr lang="en-US" sz="2400" dirty="0" err="1"/>
              <a:t>computación</a:t>
            </a:r>
            <a:r>
              <a:rPr lang="en-US" sz="2400" dirty="0"/>
              <a:t> </a:t>
            </a:r>
            <a:r>
              <a:rPr lang="en-US" sz="2400" dirty="0" err="1"/>
              <a:t>lógica</a:t>
            </a:r>
            <a:r>
              <a:rPr lang="en-US" sz="2400" dirty="0"/>
              <a:t> (</a:t>
            </a:r>
            <a:r>
              <a:rPr lang="en-US" sz="2400" dirty="0" err="1"/>
              <a:t>computadoras</a:t>
            </a:r>
            <a:r>
              <a:rPr lang="en-US" sz="2400" dirty="0"/>
              <a:t>) para </a:t>
            </a:r>
            <a:r>
              <a:rPr lang="en-US" sz="2400" dirty="0" err="1"/>
              <a:t>inventar</a:t>
            </a:r>
            <a:r>
              <a:rPr lang="en-US" sz="2400" dirty="0"/>
              <a:t> la </a:t>
            </a:r>
            <a:r>
              <a:rPr lang="en-US" sz="2400" dirty="0" err="1"/>
              <a:t>tecnología</a:t>
            </a:r>
            <a:r>
              <a:rPr lang="en-US" sz="2400" dirty="0"/>
              <a:t> de </a:t>
            </a:r>
            <a:r>
              <a:rPr lang="en-US" sz="2400" dirty="0" err="1"/>
              <a:t>comunicación</a:t>
            </a:r>
            <a:r>
              <a:rPr lang="en-US" sz="2400" dirty="0"/>
              <a:t> </a:t>
            </a:r>
            <a:r>
              <a:rPr lang="en-US" sz="2400" dirty="0" err="1"/>
              <a:t>ordenador</a:t>
            </a:r>
            <a:r>
              <a:rPr lang="en-US" sz="2400" dirty="0"/>
              <a:t> a </a:t>
            </a:r>
            <a:r>
              <a:rPr lang="en-US" sz="2400" dirty="0" err="1"/>
              <a:t>ordenador</a:t>
            </a:r>
            <a:r>
              <a:rPr lang="en-US" sz="2400" dirty="0"/>
              <a:t>. </a:t>
            </a:r>
            <a:endParaRPr lang="en-US" sz="2400" b="1" dirty="0"/>
          </a:p>
        </p:txBody>
      </p:sp>
    </p:spTree>
    <p:extLst>
      <p:ext uri="{BB962C8B-B14F-4D97-AF65-F5344CB8AC3E}">
        <p14:creationId xmlns:p14="http://schemas.microsoft.com/office/powerpoint/2010/main" val="593476197"/>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52</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829931" y="1213658"/>
            <a:ext cx="10659600" cy="1708160"/>
          </a:xfrm>
          <a:prstGeom prst="rect">
            <a:avLst/>
          </a:prstGeom>
          <a:noFill/>
        </p:spPr>
        <p:txBody>
          <a:bodyPr wrap="square" rtlCol="0">
            <a:spAutoFit/>
          </a:bodyPr>
          <a:lstStyle/>
          <a:p>
            <a:pPr marL="342900" indent="-342900">
              <a:buFont typeface="Arial" charset="0"/>
              <a:buChar char="•"/>
            </a:pPr>
            <a:r>
              <a:rPr lang="en-US" sz="2100" dirty="0" smtClean="0"/>
              <a:t>Si </a:t>
            </a:r>
            <a:r>
              <a:rPr lang="en-US" sz="2100" dirty="0" err="1"/>
              <a:t>uno</a:t>
            </a:r>
            <a:r>
              <a:rPr lang="en-US" sz="2100" dirty="0"/>
              <a:t> </a:t>
            </a:r>
            <a:r>
              <a:rPr lang="en-US" sz="2100" dirty="0" err="1"/>
              <a:t>examina</a:t>
            </a:r>
            <a:r>
              <a:rPr lang="en-US" sz="2100" dirty="0"/>
              <a:t> </a:t>
            </a:r>
            <a:r>
              <a:rPr lang="en-US" sz="2100" dirty="0" err="1"/>
              <a:t>cualquier</a:t>
            </a:r>
            <a:r>
              <a:rPr lang="en-US" sz="2100" dirty="0"/>
              <a:t> </a:t>
            </a:r>
            <a:r>
              <a:rPr lang="en-US" sz="2100" dirty="0" err="1"/>
              <a:t>tecnología</a:t>
            </a:r>
            <a:r>
              <a:rPr lang="en-US" sz="2100" dirty="0"/>
              <a:t>, </a:t>
            </a:r>
            <a:r>
              <a:rPr lang="en-US" sz="2100" dirty="0" err="1"/>
              <a:t>verá</a:t>
            </a:r>
            <a:r>
              <a:rPr lang="en-US" sz="2100" dirty="0"/>
              <a:t> </a:t>
            </a:r>
            <a:r>
              <a:rPr lang="en-US" sz="2100" dirty="0" err="1"/>
              <a:t>que</a:t>
            </a:r>
            <a:r>
              <a:rPr lang="en-US" sz="2100" dirty="0"/>
              <a:t> se </a:t>
            </a:r>
            <a:r>
              <a:rPr lang="en-US" sz="2100" dirty="0" err="1"/>
              <a:t>está</a:t>
            </a:r>
            <a:r>
              <a:rPr lang="en-US" sz="2100" dirty="0"/>
              <a:t> </a:t>
            </a:r>
            <a:r>
              <a:rPr lang="en-US" sz="2100" dirty="0" err="1"/>
              <a:t>utilizando</a:t>
            </a:r>
            <a:r>
              <a:rPr lang="en-US" sz="2100" dirty="0"/>
              <a:t> (</a:t>
            </a:r>
            <a:r>
              <a:rPr lang="en-US" sz="2100" dirty="0" err="1"/>
              <a:t>manipulando</a:t>
            </a:r>
            <a:r>
              <a:rPr lang="en-US" sz="2100" dirty="0"/>
              <a:t>) </a:t>
            </a:r>
            <a:r>
              <a:rPr lang="en-US" sz="2100" dirty="0" err="1"/>
              <a:t>algún</a:t>
            </a:r>
            <a:r>
              <a:rPr lang="en-US" sz="2100" dirty="0"/>
              <a:t> </a:t>
            </a:r>
            <a:r>
              <a:rPr lang="en-US" sz="2100" dirty="0" err="1"/>
              <a:t>tipo</a:t>
            </a:r>
            <a:r>
              <a:rPr lang="en-US" sz="2100" dirty="0"/>
              <a:t> de </a:t>
            </a:r>
            <a:r>
              <a:rPr lang="en-US" sz="2100" dirty="0" err="1"/>
              <a:t>naturaleza</a:t>
            </a:r>
            <a:r>
              <a:rPr lang="en-US" sz="2100" dirty="0"/>
              <a:t> (material, </a:t>
            </a:r>
            <a:r>
              <a:rPr lang="en-US" sz="2100" dirty="0" err="1"/>
              <a:t>biológica</a:t>
            </a:r>
            <a:r>
              <a:rPr lang="en-US" sz="2100" dirty="0"/>
              <a:t> o social). En </a:t>
            </a:r>
            <a:r>
              <a:rPr lang="en-US" sz="2100" dirty="0" err="1"/>
              <a:t>consecuencia</a:t>
            </a:r>
            <a:r>
              <a:rPr lang="en-US" sz="2100" dirty="0"/>
              <a:t>, </a:t>
            </a:r>
            <a:r>
              <a:rPr lang="en-US" sz="2100" dirty="0" err="1"/>
              <a:t>podemos</a:t>
            </a:r>
            <a:r>
              <a:rPr lang="en-US" sz="2100" dirty="0"/>
              <a:t> </a:t>
            </a:r>
            <a:r>
              <a:rPr lang="en-US" sz="2100" dirty="0" err="1"/>
              <a:t>describir</a:t>
            </a:r>
            <a:r>
              <a:rPr lang="en-US" sz="2100" dirty="0"/>
              <a:t> el </a:t>
            </a:r>
            <a:r>
              <a:rPr lang="en-US" sz="2100" dirty="0" err="1"/>
              <a:t>proceso</a:t>
            </a:r>
            <a:r>
              <a:rPr lang="en-US" sz="2100" dirty="0"/>
              <a:t> de </a:t>
            </a:r>
            <a:r>
              <a:rPr lang="en-US" sz="2100" dirty="0" err="1"/>
              <a:t>innovación</a:t>
            </a:r>
            <a:r>
              <a:rPr lang="en-US" sz="2100" dirty="0"/>
              <a:t> </a:t>
            </a:r>
            <a:r>
              <a:rPr lang="en-US" sz="2100" dirty="0" err="1"/>
              <a:t>como</a:t>
            </a:r>
            <a:r>
              <a:rPr lang="en-US" sz="2100" dirty="0"/>
              <a:t> la forma en </a:t>
            </a:r>
            <a:r>
              <a:rPr lang="en-US" sz="2100" dirty="0" err="1"/>
              <a:t>que</a:t>
            </a:r>
            <a:r>
              <a:rPr lang="en-US" sz="2100" dirty="0"/>
              <a:t> el </a:t>
            </a:r>
            <a:r>
              <a:rPr lang="en-US" sz="2100" dirty="0" err="1"/>
              <a:t>conocimiento</a:t>
            </a:r>
            <a:r>
              <a:rPr lang="en-US" sz="2100" dirty="0"/>
              <a:t> de la </a:t>
            </a:r>
            <a:r>
              <a:rPr lang="en-US" sz="2100" dirty="0" err="1"/>
              <a:t>naturaleza</a:t>
            </a:r>
            <a:r>
              <a:rPr lang="en-US" sz="2100" dirty="0"/>
              <a:t> (</a:t>
            </a:r>
            <a:r>
              <a:rPr lang="en-US" sz="2100" dirty="0" err="1"/>
              <a:t>ciencia</a:t>
            </a:r>
            <a:r>
              <a:rPr lang="en-US" sz="2100" dirty="0"/>
              <a:t>) se </a:t>
            </a:r>
            <a:r>
              <a:rPr lang="en-US" sz="2100" dirty="0" err="1"/>
              <a:t>puede</a:t>
            </a:r>
            <a:r>
              <a:rPr lang="en-US" sz="2100" dirty="0"/>
              <a:t> </a:t>
            </a:r>
            <a:r>
              <a:rPr lang="en-US" sz="2100" dirty="0" err="1"/>
              <a:t>conectar</a:t>
            </a:r>
            <a:r>
              <a:rPr lang="en-US" sz="2100" dirty="0"/>
              <a:t> a la </a:t>
            </a:r>
            <a:r>
              <a:rPr lang="en-US" sz="2100" dirty="0" err="1"/>
              <a:t>tecnología</a:t>
            </a:r>
            <a:r>
              <a:rPr lang="en-US" sz="2100" dirty="0"/>
              <a:t> (</a:t>
            </a:r>
            <a:r>
              <a:rPr lang="en-US" sz="2100" dirty="0" err="1"/>
              <a:t>manipulación</a:t>
            </a:r>
            <a:r>
              <a:rPr lang="en-US" sz="2100" dirty="0"/>
              <a:t> de la </a:t>
            </a:r>
            <a:r>
              <a:rPr lang="en-US" sz="2100" dirty="0" err="1"/>
              <a:t>naturaleza</a:t>
            </a:r>
            <a:r>
              <a:rPr lang="en-US" sz="2100" dirty="0"/>
              <a:t>), </a:t>
            </a:r>
            <a:r>
              <a:rPr lang="en-US" sz="2100" dirty="0" err="1"/>
              <a:t>que</a:t>
            </a:r>
            <a:r>
              <a:rPr lang="en-US" sz="2100" dirty="0"/>
              <a:t> </a:t>
            </a:r>
            <a:r>
              <a:rPr lang="en-US" sz="2100" dirty="0" err="1"/>
              <a:t>luego</a:t>
            </a:r>
            <a:r>
              <a:rPr lang="en-US" sz="2100" dirty="0"/>
              <a:t> se </a:t>
            </a:r>
            <a:r>
              <a:rPr lang="en-US" sz="2100" dirty="0" err="1"/>
              <a:t>puede</a:t>
            </a:r>
            <a:r>
              <a:rPr lang="en-US" sz="2100" dirty="0"/>
              <a:t> </a:t>
            </a:r>
            <a:r>
              <a:rPr lang="en-US" sz="2100" dirty="0" err="1"/>
              <a:t>conectar</a:t>
            </a:r>
            <a:r>
              <a:rPr lang="en-US" sz="2100" dirty="0"/>
              <a:t> al </a:t>
            </a:r>
            <a:r>
              <a:rPr lang="en-US" sz="2100" dirty="0" err="1"/>
              <a:t>uso</a:t>
            </a:r>
            <a:r>
              <a:rPr lang="en-US" sz="2100" dirty="0"/>
              <a:t> de la </a:t>
            </a:r>
            <a:r>
              <a:rPr lang="en-US" sz="2100" dirty="0" err="1"/>
              <a:t>naturaleza</a:t>
            </a:r>
            <a:r>
              <a:rPr lang="en-US" sz="2100" dirty="0"/>
              <a:t> (</a:t>
            </a:r>
            <a:r>
              <a:rPr lang="en-US" sz="2100" dirty="0" err="1"/>
              <a:t>economía</a:t>
            </a:r>
            <a:r>
              <a:rPr lang="en-US" sz="2100" dirty="0"/>
              <a:t>). </a:t>
            </a:r>
            <a:r>
              <a:rPr lang="en-US" sz="2100" dirty="0" err="1"/>
              <a:t>Esto</a:t>
            </a:r>
            <a:r>
              <a:rPr lang="en-US" sz="2100" dirty="0"/>
              <a:t> se </a:t>
            </a:r>
            <a:r>
              <a:rPr lang="en-US" sz="2100" dirty="0" err="1"/>
              <a:t>esboza</a:t>
            </a:r>
            <a:r>
              <a:rPr lang="en-US" sz="2100" dirty="0"/>
              <a:t> en la </a:t>
            </a:r>
            <a:r>
              <a:rPr lang="en-US" sz="2100" dirty="0" err="1" smtClean="0"/>
              <a:t>Figura</a:t>
            </a:r>
            <a:r>
              <a:rPr lang="en-US" sz="2100" dirty="0" smtClean="0"/>
              <a:t>.</a:t>
            </a:r>
            <a:endParaRPr lang="en-US" sz="2100" b="1" dirty="0"/>
          </a:p>
        </p:txBody>
      </p:sp>
      <p:pic>
        <p:nvPicPr>
          <p:cNvPr id="4" name="Imagen 3"/>
          <p:cNvPicPr>
            <a:picLocks noChangeAspect="1"/>
          </p:cNvPicPr>
          <p:nvPr/>
        </p:nvPicPr>
        <p:blipFill>
          <a:blip r:embed="rId3"/>
          <a:stretch>
            <a:fillRect/>
          </a:stretch>
        </p:blipFill>
        <p:spPr>
          <a:xfrm>
            <a:off x="2728442" y="3291840"/>
            <a:ext cx="6828889" cy="2648874"/>
          </a:xfrm>
          <a:prstGeom prst="rect">
            <a:avLst/>
          </a:prstGeom>
        </p:spPr>
      </p:pic>
    </p:spTree>
    <p:extLst>
      <p:ext uri="{BB962C8B-B14F-4D97-AF65-F5344CB8AC3E}">
        <p14:creationId xmlns:p14="http://schemas.microsoft.com/office/powerpoint/2010/main" val="26735782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53</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770400" y="1758166"/>
            <a:ext cx="10659600" cy="3416320"/>
          </a:xfrm>
          <a:prstGeom prst="rect">
            <a:avLst/>
          </a:prstGeom>
          <a:noFill/>
        </p:spPr>
        <p:txBody>
          <a:bodyPr wrap="square" rtlCol="0">
            <a:spAutoFit/>
          </a:bodyPr>
          <a:lstStyle/>
          <a:p>
            <a:pPr marL="342900" indent="-342900">
              <a:buFont typeface="Arial" charset="0"/>
              <a:buChar char="•"/>
            </a:pPr>
            <a:r>
              <a:rPr lang="en-US" sz="2400" dirty="0" smtClean="0"/>
              <a:t>1. </a:t>
            </a:r>
            <a:r>
              <a:rPr lang="en-US" sz="2400" dirty="0" err="1" smtClean="0"/>
              <a:t>Investigación</a:t>
            </a:r>
            <a:r>
              <a:rPr lang="en-US" sz="2400" dirty="0" smtClean="0"/>
              <a:t>. </a:t>
            </a:r>
            <a:r>
              <a:rPr lang="en-US" sz="2400" dirty="0"/>
              <a:t>En la </a:t>
            </a:r>
            <a:r>
              <a:rPr lang="en-US" sz="2400" dirty="0" err="1"/>
              <a:t>innovación</a:t>
            </a:r>
            <a:r>
              <a:rPr lang="en-US" sz="2400" dirty="0"/>
              <a:t> </a:t>
            </a:r>
            <a:r>
              <a:rPr lang="en-US" sz="2400" dirty="0" err="1"/>
              <a:t>tecnológica</a:t>
            </a:r>
            <a:r>
              <a:rPr lang="en-US" sz="2400" dirty="0"/>
              <a:t>, </a:t>
            </a:r>
            <a:r>
              <a:rPr lang="en-US" sz="2400" dirty="0" err="1"/>
              <a:t>uno</a:t>
            </a:r>
            <a:r>
              <a:rPr lang="en-US" sz="2400" dirty="0"/>
              <a:t> </a:t>
            </a:r>
            <a:r>
              <a:rPr lang="en-US" sz="2400" dirty="0" err="1"/>
              <a:t>comienza</a:t>
            </a:r>
            <a:r>
              <a:rPr lang="en-US" sz="2400" dirty="0"/>
              <a:t> con la </a:t>
            </a:r>
            <a:r>
              <a:rPr lang="en-US" sz="2400" dirty="0" err="1"/>
              <a:t>naturaleza</a:t>
            </a:r>
            <a:r>
              <a:rPr lang="en-US" sz="2400" dirty="0"/>
              <a:t>. El </a:t>
            </a:r>
            <a:r>
              <a:rPr lang="en-US" sz="2400" dirty="0" err="1"/>
              <a:t>conocimiento</a:t>
            </a:r>
            <a:r>
              <a:rPr lang="en-US" sz="2400" dirty="0"/>
              <a:t> </a:t>
            </a:r>
            <a:r>
              <a:rPr lang="en-US" sz="2400" dirty="0" err="1"/>
              <a:t>sobre</a:t>
            </a:r>
            <a:r>
              <a:rPr lang="en-US" sz="2400" dirty="0"/>
              <a:t> la </a:t>
            </a:r>
            <a:r>
              <a:rPr lang="en-US" sz="2400" dirty="0" err="1"/>
              <a:t>naturaleza</a:t>
            </a:r>
            <a:r>
              <a:rPr lang="en-US" sz="2400" dirty="0"/>
              <a:t>, </a:t>
            </a:r>
            <a:r>
              <a:rPr lang="en-US" sz="2400" dirty="0" err="1"/>
              <a:t>qué</a:t>
            </a:r>
            <a:r>
              <a:rPr lang="en-US" sz="2400" dirty="0"/>
              <a:t> </a:t>
            </a:r>
            <a:r>
              <a:rPr lang="en-US" sz="2400" dirty="0" err="1"/>
              <a:t>es</a:t>
            </a:r>
            <a:r>
              <a:rPr lang="en-US" sz="2400" dirty="0"/>
              <a:t> (</a:t>
            </a:r>
            <a:r>
              <a:rPr lang="en-US" sz="2400" dirty="0" err="1"/>
              <a:t>descubrimiento</a:t>
            </a:r>
            <a:r>
              <a:rPr lang="en-US" sz="2400" dirty="0"/>
              <a:t>) y </a:t>
            </a:r>
            <a:r>
              <a:rPr lang="en-US" sz="2400" dirty="0" err="1"/>
              <a:t>cómo</a:t>
            </a:r>
            <a:r>
              <a:rPr lang="en-US" sz="2400" dirty="0"/>
              <a:t> opera (</a:t>
            </a:r>
            <a:r>
              <a:rPr lang="en-US" sz="2400" dirty="0" err="1"/>
              <a:t>explicación</a:t>
            </a:r>
            <a:r>
              <a:rPr lang="en-US" sz="2400" dirty="0"/>
              <a:t>), </a:t>
            </a:r>
            <a:r>
              <a:rPr lang="en-US" sz="2400" dirty="0" err="1"/>
              <a:t>es</a:t>
            </a:r>
            <a:r>
              <a:rPr lang="en-US" sz="2400" dirty="0"/>
              <a:t> </a:t>
            </a:r>
            <a:r>
              <a:rPr lang="en-US" sz="2400" dirty="0" err="1"/>
              <a:t>obtenido</a:t>
            </a:r>
            <a:r>
              <a:rPr lang="en-US" sz="2400" dirty="0"/>
              <a:t> </a:t>
            </a:r>
            <a:r>
              <a:rPr lang="en-US" sz="2400" dirty="0" err="1"/>
              <a:t>por</a:t>
            </a:r>
            <a:r>
              <a:rPr lang="en-US" sz="2400" dirty="0"/>
              <a:t> la </a:t>
            </a:r>
            <a:r>
              <a:rPr lang="en-US" sz="2400" dirty="0" err="1"/>
              <a:t>ciencia</a:t>
            </a:r>
            <a:r>
              <a:rPr lang="en-US" sz="2400" dirty="0"/>
              <a:t> a </a:t>
            </a:r>
            <a:r>
              <a:rPr lang="en-US" sz="2400" dirty="0" err="1"/>
              <a:t>través</a:t>
            </a:r>
            <a:r>
              <a:rPr lang="en-US" sz="2400" dirty="0"/>
              <a:t> del </a:t>
            </a:r>
            <a:r>
              <a:rPr lang="en-US" sz="2400" dirty="0" err="1"/>
              <a:t>acto</a:t>
            </a:r>
            <a:r>
              <a:rPr lang="en-US" sz="2400" dirty="0"/>
              <a:t> de </a:t>
            </a:r>
            <a:r>
              <a:rPr lang="en-US" sz="2400" dirty="0" err="1"/>
              <a:t>investigación</a:t>
            </a:r>
            <a:r>
              <a:rPr lang="en-US" sz="2400" dirty="0"/>
              <a:t>. Los </a:t>
            </a:r>
            <a:r>
              <a:rPr lang="en-US" sz="2400" dirty="0" err="1"/>
              <a:t>científicos</a:t>
            </a:r>
            <a:r>
              <a:rPr lang="en-US" sz="2400" dirty="0"/>
              <a:t> son los </a:t>
            </a:r>
            <a:r>
              <a:rPr lang="en-US" sz="2400" dirty="0" err="1"/>
              <a:t>principales</a:t>
            </a:r>
            <a:r>
              <a:rPr lang="en-US" sz="2400" dirty="0"/>
              <a:t> </a:t>
            </a:r>
            <a:r>
              <a:rPr lang="en-US" sz="2400" dirty="0" err="1"/>
              <a:t>tipos</a:t>
            </a:r>
            <a:r>
              <a:rPr lang="en-US" sz="2400" dirty="0"/>
              <a:t> de personas </a:t>
            </a:r>
            <a:r>
              <a:rPr lang="en-US" sz="2400" dirty="0" err="1"/>
              <a:t>que</a:t>
            </a:r>
            <a:r>
              <a:rPr lang="en-US" sz="2400" dirty="0"/>
              <a:t>, </a:t>
            </a:r>
            <a:r>
              <a:rPr lang="en-US" sz="2400" dirty="0" err="1"/>
              <a:t>como</a:t>
            </a:r>
            <a:r>
              <a:rPr lang="en-US" sz="2400" dirty="0"/>
              <a:t> </a:t>
            </a:r>
            <a:r>
              <a:rPr lang="en-US" sz="2400" dirty="0" err="1"/>
              <a:t>investigadores</a:t>
            </a:r>
            <a:r>
              <a:rPr lang="en-US" sz="2400" dirty="0"/>
              <a:t>, </a:t>
            </a:r>
            <a:r>
              <a:rPr lang="en-US" sz="2400" dirty="0" err="1"/>
              <a:t>estudian</a:t>
            </a:r>
            <a:r>
              <a:rPr lang="en-US" sz="2400" dirty="0"/>
              <a:t> el </a:t>
            </a:r>
            <a:r>
              <a:rPr lang="en-US" sz="2400" dirty="0" err="1"/>
              <a:t>conocimiento</a:t>
            </a:r>
            <a:r>
              <a:rPr lang="en-US" sz="2400" dirty="0"/>
              <a:t> de la </a:t>
            </a:r>
            <a:r>
              <a:rPr lang="en-US" sz="2400" dirty="0" err="1"/>
              <a:t>naturaleza</a:t>
            </a:r>
            <a:r>
              <a:rPr lang="en-US" sz="2400" dirty="0" smtClean="0"/>
              <a:t>.</a:t>
            </a:r>
          </a:p>
          <a:p>
            <a:pPr marL="342900" indent="-342900">
              <a:buFont typeface="Arial" charset="0"/>
              <a:buChar char="•"/>
            </a:pPr>
            <a:r>
              <a:rPr lang="en-US" sz="2400" dirty="0"/>
              <a:t>2. </a:t>
            </a:r>
            <a:r>
              <a:rPr lang="en-US" sz="2400" dirty="0" err="1"/>
              <a:t>Inventar</a:t>
            </a:r>
            <a:r>
              <a:rPr lang="en-US" sz="2400" dirty="0"/>
              <a:t>. El </a:t>
            </a:r>
            <a:r>
              <a:rPr lang="en-US" sz="2400" dirty="0" err="1"/>
              <a:t>conocimiento</a:t>
            </a:r>
            <a:r>
              <a:rPr lang="en-US" sz="2400" dirty="0"/>
              <a:t> </a:t>
            </a:r>
            <a:r>
              <a:rPr lang="en-US" sz="2400" dirty="0" err="1"/>
              <a:t>científico</a:t>
            </a:r>
            <a:r>
              <a:rPr lang="en-US" sz="2400" dirty="0"/>
              <a:t> de la </a:t>
            </a:r>
            <a:r>
              <a:rPr lang="en-US" sz="2400" dirty="0" err="1"/>
              <a:t>naturaleza</a:t>
            </a:r>
            <a:r>
              <a:rPr lang="en-US" sz="2400" dirty="0"/>
              <a:t> </a:t>
            </a:r>
            <a:r>
              <a:rPr lang="en-US" sz="2400" dirty="0" err="1"/>
              <a:t>es</a:t>
            </a:r>
            <a:r>
              <a:rPr lang="en-US" sz="2400" dirty="0"/>
              <a:t> </a:t>
            </a:r>
            <a:r>
              <a:rPr lang="en-US" sz="2400" dirty="0" err="1"/>
              <a:t>utilizado</a:t>
            </a:r>
            <a:r>
              <a:rPr lang="en-US" sz="2400" dirty="0"/>
              <a:t> </a:t>
            </a:r>
            <a:r>
              <a:rPr lang="en-US" sz="2400" dirty="0" err="1"/>
              <a:t>como</a:t>
            </a:r>
            <a:r>
              <a:rPr lang="en-US" sz="2400" dirty="0"/>
              <a:t> base de </a:t>
            </a:r>
            <a:r>
              <a:rPr lang="en-US" sz="2400" dirty="0" err="1"/>
              <a:t>conocimiento</a:t>
            </a:r>
            <a:r>
              <a:rPr lang="en-US" sz="2400" dirty="0"/>
              <a:t> </a:t>
            </a:r>
            <a:r>
              <a:rPr lang="en-US" sz="2400" dirty="0" err="1"/>
              <a:t>por</a:t>
            </a:r>
            <a:r>
              <a:rPr lang="en-US" sz="2400" dirty="0"/>
              <a:t> los </a:t>
            </a:r>
            <a:r>
              <a:rPr lang="en-US" sz="2400" dirty="0" err="1"/>
              <a:t>tecnólogos</a:t>
            </a:r>
            <a:r>
              <a:rPr lang="en-US" sz="2400" dirty="0"/>
              <a:t> para </a:t>
            </a:r>
            <a:r>
              <a:rPr lang="en-US" sz="2400" dirty="0" err="1"/>
              <a:t>crear</a:t>
            </a:r>
            <a:r>
              <a:rPr lang="en-US" sz="2400" dirty="0"/>
              <a:t> </a:t>
            </a:r>
            <a:r>
              <a:rPr lang="en-US" sz="2400" dirty="0" err="1"/>
              <a:t>nuevas</a:t>
            </a:r>
            <a:r>
              <a:rPr lang="en-US" sz="2400" dirty="0"/>
              <a:t> </a:t>
            </a:r>
            <a:r>
              <a:rPr lang="en-US" sz="2400" dirty="0" err="1"/>
              <a:t>tecnologías</a:t>
            </a:r>
            <a:r>
              <a:rPr lang="en-US" sz="2400" dirty="0"/>
              <a:t> (</a:t>
            </a:r>
            <a:r>
              <a:rPr lang="en-US" sz="2400" dirty="0" err="1"/>
              <a:t>manipulaciones</a:t>
            </a:r>
            <a:r>
              <a:rPr lang="en-US" sz="2400" dirty="0"/>
              <a:t> de la </a:t>
            </a:r>
            <a:r>
              <a:rPr lang="en-US" sz="2400" dirty="0" err="1"/>
              <a:t>naturaleza</a:t>
            </a:r>
            <a:r>
              <a:rPr lang="en-US" sz="2400" dirty="0"/>
              <a:t>) a </a:t>
            </a:r>
            <a:r>
              <a:rPr lang="en-US" sz="2400" dirty="0" err="1"/>
              <a:t>través</a:t>
            </a:r>
            <a:r>
              <a:rPr lang="en-US" sz="2400" dirty="0"/>
              <a:t> del </a:t>
            </a:r>
            <a:r>
              <a:rPr lang="en-US" sz="2400" dirty="0" err="1"/>
              <a:t>acto</a:t>
            </a:r>
            <a:r>
              <a:rPr lang="en-US" sz="2400" dirty="0"/>
              <a:t> de la </a:t>
            </a:r>
            <a:r>
              <a:rPr lang="en-US" sz="2400" dirty="0" err="1"/>
              <a:t>invención</a:t>
            </a:r>
            <a:r>
              <a:rPr lang="en-US" sz="2400" dirty="0"/>
              <a:t>. Los </a:t>
            </a:r>
            <a:r>
              <a:rPr lang="en-US" sz="2400" dirty="0" err="1"/>
              <a:t>tecnólogos</a:t>
            </a:r>
            <a:r>
              <a:rPr lang="en-US" sz="2400" dirty="0"/>
              <a:t> </a:t>
            </a:r>
            <a:r>
              <a:rPr lang="en-US" sz="2400" dirty="0" err="1"/>
              <a:t>suelen</a:t>
            </a:r>
            <a:r>
              <a:rPr lang="en-US" sz="2400" dirty="0"/>
              <a:t> </a:t>
            </a:r>
            <a:r>
              <a:rPr lang="en-US" sz="2400" dirty="0" err="1"/>
              <a:t>ser</a:t>
            </a:r>
            <a:r>
              <a:rPr lang="en-US" sz="2400" dirty="0"/>
              <a:t> </a:t>
            </a:r>
            <a:r>
              <a:rPr lang="en-US" sz="2400" dirty="0" err="1"/>
              <a:t>científicos</a:t>
            </a:r>
            <a:r>
              <a:rPr lang="en-US" sz="2400" dirty="0"/>
              <a:t> o </a:t>
            </a:r>
            <a:r>
              <a:rPr lang="en-US" sz="2400" dirty="0" err="1"/>
              <a:t>ingenieros</a:t>
            </a:r>
            <a:r>
              <a:rPr lang="en-US" sz="2400" dirty="0"/>
              <a:t> u </a:t>
            </a:r>
            <a:r>
              <a:rPr lang="en-US" sz="2400" dirty="0" err="1"/>
              <a:t>otro</a:t>
            </a:r>
            <a:r>
              <a:rPr lang="en-US" sz="2400" dirty="0"/>
              <a:t> personal </a:t>
            </a:r>
            <a:r>
              <a:rPr lang="en-US" sz="2400" dirty="0" err="1"/>
              <a:t>técnico</a:t>
            </a:r>
            <a:r>
              <a:rPr lang="en-US" sz="2400" dirty="0" smtClean="0"/>
              <a:t>.</a:t>
            </a:r>
          </a:p>
        </p:txBody>
      </p:sp>
    </p:spTree>
    <p:extLst>
      <p:ext uri="{BB962C8B-B14F-4D97-AF65-F5344CB8AC3E}">
        <p14:creationId xmlns:p14="http://schemas.microsoft.com/office/powerpoint/2010/main" val="137144569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54</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770400" y="1342530"/>
            <a:ext cx="10659600" cy="4154984"/>
          </a:xfrm>
          <a:prstGeom prst="rect">
            <a:avLst/>
          </a:prstGeom>
          <a:noFill/>
        </p:spPr>
        <p:txBody>
          <a:bodyPr wrap="square" rtlCol="0">
            <a:spAutoFit/>
          </a:bodyPr>
          <a:lstStyle/>
          <a:p>
            <a:pPr marL="342900" indent="-342900">
              <a:buFont typeface="Arial" charset="0"/>
              <a:buChar char="•"/>
            </a:pPr>
            <a:r>
              <a:rPr lang="en-US" sz="2400" smtClean="0"/>
              <a:t>3</a:t>
            </a:r>
            <a:r>
              <a:rPr lang="en-US" sz="2400" dirty="0"/>
              <a:t>. </a:t>
            </a:r>
            <a:r>
              <a:rPr lang="en-US" sz="2400" dirty="0" err="1"/>
              <a:t>Comercializar</a:t>
            </a:r>
            <a:r>
              <a:rPr lang="en-US" sz="2400" dirty="0"/>
              <a:t>. El </a:t>
            </a:r>
            <a:r>
              <a:rPr lang="en-US" sz="2400" dirty="0" err="1"/>
              <a:t>conocimiento</a:t>
            </a:r>
            <a:r>
              <a:rPr lang="en-US" sz="2400" dirty="0"/>
              <a:t> </a:t>
            </a:r>
            <a:r>
              <a:rPr lang="en-US" sz="2400" dirty="0" err="1"/>
              <a:t>técnico</a:t>
            </a:r>
            <a:r>
              <a:rPr lang="en-US" sz="2400" dirty="0"/>
              <a:t> </a:t>
            </a:r>
            <a:r>
              <a:rPr lang="en-US" sz="2400" dirty="0" err="1"/>
              <a:t>está</a:t>
            </a:r>
            <a:r>
              <a:rPr lang="en-US" sz="2400" dirty="0"/>
              <a:t> </a:t>
            </a:r>
            <a:r>
              <a:rPr lang="en-US" sz="2400" dirty="0" err="1"/>
              <a:t>integrado</a:t>
            </a:r>
            <a:r>
              <a:rPr lang="en-US" sz="2400" dirty="0"/>
              <a:t> en un </a:t>
            </a:r>
            <a:r>
              <a:rPr lang="en-US" sz="2400" dirty="0" err="1"/>
              <a:t>producto</a:t>
            </a:r>
            <a:r>
              <a:rPr lang="en-US" sz="2400" dirty="0"/>
              <a:t> / </a:t>
            </a:r>
            <a:r>
              <a:rPr lang="en-US" sz="2400" dirty="0" err="1"/>
              <a:t>servicio</a:t>
            </a:r>
            <a:r>
              <a:rPr lang="en-US" sz="2400" dirty="0"/>
              <a:t> / software a </a:t>
            </a:r>
            <a:r>
              <a:rPr lang="en-US" sz="2400" dirty="0" err="1"/>
              <a:t>través</a:t>
            </a:r>
            <a:r>
              <a:rPr lang="en-US" sz="2400" dirty="0"/>
              <a:t> del </a:t>
            </a:r>
            <a:r>
              <a:rPr lang="en-US" sz="2400" dirty="0" err="1"/>
              <a:t>acto</a:t>
            </a:r>
            <a:r>
              <a:rPr lang="en-US" sz="2400" dirty="0"/>
              <a:t> de </a:t>
            </a:r>
            <a:r>
              <a:rPr lang="en-US" sz="2400" dirty="0" err="1"/>
              <a:t>diseño</a:t>
            </a:r>
            <a:r>
              <a:rPr lang="en-US" sz="2400" dirty="0"/>
              <a:t>. En </a:t>
            </a:r>
            <a:r>
              <a:rPr lang="en-US" sz="2400" dirty="0" err="1"/>
              <a:t>una</a:t>
            </a:r>
            <a:r>
              <a:rPr lang="en-US" sz="2400" dirty="0"/>
              <a:t> </a:t>
            </a:r>
            <a:r>
              <a:rPr lang="en-US" sz="2400" dirty="0" err="1"/>
              <a:t>empresa</a:t>
            </a:r>
            <a:r>
              <a:rPr lang="en-US" sz="2400" dirty="0"/>
              <a:t>, los </a:t>
            </a:r>
            <a:r>
              <a:rPr lang="en-US" sz="2400" dirty="0" err="1"/>
              <a:t>ingenieros</a:t>
            </a:r>
            <a:r>
              <a:rPr lang="en-US" sz="2400" dirty="0"/>
              <a:t> </a:t>
            </a:r>
            <a:r>
              <a:rPr lang="en-US" sz="2400" dirty="0" err="1"/>
              <a:t>utilizan</a:t>
            </a:r>
            <a:r>
              <a:rPr lang="en-US" sz="2400" dirty="0"/>
              <a:t> el </a:t>
            </a:r>
            <a:r>
              <a:rPr lang="en-US" sz="2400" dirty="0" err="1"/>
              <a:t>conocimiento</a:t>
            </a:r>
            <a:r>
              <a:rPr lang="en-US" sz="2400" dirty="0"/>
              <a:t> </a:t>
            </a:r>
            <a:r>
              <a:rPr lang="en-US" sz="2400" dirty="0" err="1"/>
              <a:t>tecnológico</a:t>
            </a:r>
            <a:r>
              <a:rPr lang="en-US" sz="2400" dirty="0"/>
              <a:t> para </a:t>
            </a:r>
            <a:r>
              <a:rPr lang="en-US" sz="2400" dirty="0" err="1"/>
              <a:t>desarrollar</a:t>
            </a:r>
            <a:r>
              <a:rPr lang="en-US" sz="2400" dirty="0"/>
              <a:t> y </a:t>
            </a:r>
            <a:r>
              <a:rPr lang="en-US" sz="2400" dirty="0" err="1"/>
              <a:t>diseñar</a:t>
            </a:r>
            <a:r>
              <a:rPr lang="en-US" sz="2400" dirty="0"/>
              <a:t> </a:t>
            </a:r>
            <a:r>
              <a:rPr lang="en-US" sz="2400" dirty="0" err="1"/>
              <a:t>nuevos</a:t>
            </a:r>
            <a:r>
              <a:rPr lang="en-US" sz="2400" dirty="0"/>
              <a:t> </a:t>
            </a:r>
            <a:r>
              <a:rPr lang="en-US" sz="2400" dirty="0" err="1"/>
              <a:t>productos</a:t>
            </a:r>
            <a:r>
              <a:rPr lang="en-US" sz="2400" dirty="0"/>
              <a:t>, </a:t>
            </a:r>
            <a:r>
              <a:rPr lang="en-US" sz="2400" dirty="0" err="1"/>
              <a:t>servicios</a:t>
            </a:r>
            <a:r>
              <a:rPr lang="en-US" sz="2400" dirty="0"/>
              <a:t> o </a:t>
            </a:r>
            <a:r>
              <a:rPr lang="en-US" sz="2400" dirty="0" err="1"/>
              <a:t>procesos</a:t>
            </a:r>
            <a:r>
              <a:rPr lang="en-US" sz="2400" dirty="0"/>
              <a:t> de </a:t>
            </a:r>
            <a:r>
              <a:rPr lang="en-US" sz="2400" dirty="0" err="1"/>
              <a:t>alta</a:t>
            </a:r>
            <a:r>
              <a:rPr lang="en-US" sz="2400" dirty="0"/>
              <a:t> </a:t>
            </a:r>
            <a:r>
              <a:rPr lang="en-US" sz="2400" dirty="0" err="1"/>
              <a:t>tecnología</a:t>
            </a:r>
            <a:r>
              <a:rPr lang="en-US" sz="2400" dirty="0"/>
              <a:t>. La </a:t>
            </a:r>
            <a:r>
              <a:rPr lang="en-US" sz="2400" dirty="0" err="1"/>
              <a:t>comercialización</a:t>
            </a:r>
            <a:r>
              <a:rPr lang="en-US" sz="2400" dirty="0"/>
              <a:t> </a:t>
            </a:r>
            <a:r>
              <a:rPr lang="en-US" sz="2400" dirty="0" err="1"/>
              <a:t>es</a:t>
            </a:r>
            <a:r>
              <a:rPr lang="en-US" sz="2400" dirty="0"/>
              <a:t> el </a:t>
            </a:r>
            <a:r>
              <a:rPr lang="en-US" sz="2400" dirty="0" err="1"/>
              <a:t>acto</a:t>
            </a:r>
            <a:r>
              <a:rPr lang="en-US" sz="2400" dirty="0"/>
              <a:t> de </a:t>
            </a:r>
            <a:r>
              <a:rPr lang="en-US" sz="2400" dirty="0" err="1"/>
              <a:t>conectar</a:t>
            </a:r>
            <a:r>
              <a:rPr lang="en-US" sz="2400" dirty="0"/>
              <a:t> (</a:t>
            </a:r>
            <a:r>
              <a:rPr lang="en-US" sz="2400" dirty="0" err="1"/>
              <a:t>incorporar</a:t>
            </a:r>
            <a:r>
              <a:rPr lang="en-US" sz="2400" dirty="0"/>
              <a:t>) </a:t>
            </a:r>
            <a:r>
              <a:rPr lang="en-US" sz="2400" dirty="0" err="1"/>
              <a:t>tecnología</a:t>
            </a:r>
            <a:r>
              <a:rPr lang="en-US" sz="2400" dirty="0"/>
              <a:t> a los </a:t>
            </a:r>
            <a:r>
              <a:rPr lang="en-US" sz="2400" dirty="0" err="1"/>
              <a:t>productos</a:t>
            </a:r>
            <a:r>
              <a:rPr lang="en-US" sz="2400" dirty="0"/>
              <a:t> / </a:t>
            </a:r>
            <a:r>
              <a:rPr lang="en-US" sz="2400" dirty="0" err="1"/>
              <a:t>servicios</a:t>
            </a:r>
            <a:r>
              <a:rPr lang="en-US" sz="2400" dirty="0"/>
              <a:t> / </a:t>
            </a:r>
            <a:r>
              <a:rPr lang="en-US" sz="2400" dirty="0" err="1"/>
              <a:t>procesos</a:t>
            </a:r>
            <a:r>
              <a:rPr lang="en-US" sz="2400" dirty="0"/>
              <a:t>. En los </a:t>
            </a:r>
            <a:r>
              <a:rPr lang="en-US" sz="2400" dirty="0" err="1"/>
              <a:t>procedimientos</a:t>
            </a:r>
            <a:r>
              <a:rPr lang="en-US" sz="2400" dirty="0"/>
              <a:t> de </a:t>
            </a:r>
            <a:r>
              <a:rPr lang="en-US" sz="2400" dirty="0" err="1"/>
              <a:t>desarrollo</a:t>
            </a:r>
            <a:r>
              <a:rPr lang="en-US" sz="2400" dirty="0"/>
              <a:t> de </a:t>
            </a:r>
            <a:r>
              <a:rPr lang="en-US" sz="2400" dirty="0" err="1"/>
              <a:t>productos</a:t>
            </a:r>
            <a:r>
              <a:rPr lang="en-US" sz="2400" dirty="0"/>
              <a:t> / </a:t>
            </a:r>
            <a:r>
              <a:rPr lang="en-US" sz="2400" dirty="0" err="1"/>
              <a:t>servicios</a:t>
            </a:r>
            <a:r>
              <a:rPr lang="en-US" sz="2400" dirty="0"/>
              <a:t> de </a:t>
            </a:r>
            <a:r>
              <a:rPr lang="en-US" sz="2400" dirty="0" err="1"/>
              <a:t>una</a:t>
            </a:r>
            <a:r>
              <a:rPr lang="en-US" sz="2400" dirty="0"/>
              <a:t> </a:t>
            </a:r>
            <a:r>
              <a:rPr lang="en-US" sz="2400" dirty="0" err="1"/>
              <a:t>empresa</a:t>
            </a:r>
            <a:r>
              <a:rPr lang="en-US" sz="2400" dirty="0"/>
              <a:t>, el personal </a:t>
            </a:r>
            <a:r>
              <a:rPr lang="en-US" sz="2400" dirty="0" err="1"/>
              <a:t>técnico</a:t>
            </a:r>
            <a:r>
              <a:rPr lang="en-US" sz="2400" dirty="0"/>
              <a:t> y </a:t>
            </a:r>
            <a:r>
              <a:rPr lang="en-US" sz="2400" dirty="0" err="1"/>
              <a:t>comercial</a:t>
            </a:r>
            <a:r>
              <a:rPr lang="en-US" sz="2400" dirty="0"/>
              <a:t> </a:t>
            </a:r>
            <a:r>
              <a:rPr lang="en-US" sz="2400" dirty="0" err="1"/>
              <a:t>trabaja</a:t>
            </a:r>
            <a:r>
              <a:rPr lang="en-US" sz="2400" dirty="0"/>
              <a:t> en </a:t>
            </a:r>
            <a:r>
              <a:rPr lang="en-US" sz="2400" dirty="0" err="1"/>
              <a:t>equipo</a:t>
            </a:r>
            <a:r>
              <a:rPr lang="en-US" sz="2400" dirty="0"/>
              <a:t> de </a:t>
            </a:r>
            <a:r>
              <a:rPr lang="en-US" sz="2400" dirty="0" err="1"/>
              <a:t>innovación</a:t>
            </a:r>
            <a:r>
              <a:rPr lang="en-US" sz="2400" dirty="0" smtClean="0"/>
              <a:t>.</a:t>
            </a:r>
          </a:p>
          <a:p>
            <a:pPr marL="342900" indent="-342900">
              <a:buFont typeface="Arial" charset="0"/>
              <a:buChar char="•"/>
            </a:pPr>
            <a:r>
              <a:rPr lang="en-US" sz="2400" dirty="0" smtClean="0"/>
              <a:t>4</a:t>
            </a:r>
            <a:r>
              <a:rPr lang="en-US" sz="2400" dirty="0"/>
              <a:t>. El </a:t>
            </a:r>
            <a:r>
              <a:rPr lang="en-US" sz="2400" dirty="0" err="1"/>
              <a:t>mercado</a:t>
            </a:r>
            <a:r>
              <a:rPr lang="en-US" sz="2400" dirty="0"/>
              <a:t>. </a:t>
            </a:r>
            <a:r>
              <a:rPr lang="en-US" sz="2400" dirty="0" err="1"/>
              <a:t>Una</a:t>
            </a:r>
            <a:r>
              <a:rPr lang="en-US" sz="2400" dirty="0"/>
              <a:t> </a:t>
            </a:r>
            <a:r>
              <a:rPr lang="en-US" sz="2400" dirty="0" err="1"/>
              <a:t>empresa</a:t>
            </a:r>
            <a:r>
              <a:rPr lang="en-US" sz="2400" dirty="0"/>
              <a:t> </a:t>
            </a:r>
            <a:r>
              <a:rPr lang="en-US" sz="2400" dirty="0" err="1"/>
              <a:t>compite</a:t>
            </a:r>
            <a:r>
              <a:rPr lang="en-US" sz="2400" dirty="0"/>
              <a:t> </a:t>
            </a:r>
            <a:r>
              <a:rPr lang="en-US" sz="2400" dirty="0" err="1"/>
              <a:t>vendiendo</a:t>
            </a:r>
            <a:r>
              <a:rPr lang="en-US" sz="2400" dirty="0"/>
              <a:t> </a:t>
            </a:r>
            <a:r>
              <a:rPr lang="en-US" sz="2400" dirty="0" err="1"/>
              <a:t>productos</a:t>
            </a:r>
            <a:r>
              <a:rPr lang="en-US" sz="2400" dirty="0"/>
              <a:t> / </a:t>
            </a:r>
            <a:r>
              <a:rPr lang="en-US" sz="2400" dirty="0" err="1"/>
              <a:t>servicios</a:t>
            </a:r>
            <a:r>
              <a:rPr lang="en-US" sz="2400" dirty="0"/>
              <a:t> de </a:t>
            </a:r>
            <a:r>
              <a:rPr lang="en-US" sz="2400" dirty="0" err="1"/>
              <a:t>alta</a:t>
            </a:r>
            <a:r>
              <a:rPr lang="en-US" sz="2400" dirty="0"/>
              <a:t> </a:t>
            </a:r>
            <a:r>
              <a:rPr lang="en-US" sz="2400" dirty="0" err="1"/>
              <a:t>tecnología</a:t>
            </a:r>
            <a:r>
              <a:rPr lang="en-US" sz="2400" dirty="0"/>
              <a:t> en un </a:t>
            </a:r>
            <a:r>
              <a:rPr lang="en-US" sz="2400" dirty="0" err="1"/>
              <a:t>mercado</a:t>
            </a:r>
            <a:r>
              <a:rPr lang="en-US" sz="2400" dirty="0"/>
              <a:t>, </a:t>
            </a:r>
            <a:r>
              <a:rPr lang="en-US" sz="2400" dirty="0" err="1"/>
              <a:t>obteniendo</a:t>
            </a:r>
            <a:r>
              <a:rPr lang="en-US" sz="2400" dirty="0"/>
              <a:t> </a:t>
            </a:r>
            <a:r>
              <a:rPr lang="en-US" sz="2400" dirty="0" err="1"/>
              <a:t>ingresos</a:t>
            </a:r>
            <a:r>
              <a:rPr lang="en-US" sz="2400" dirty="0"/>
              <a:t>, </a:t>
            </a:r>
            <a:r>
              <a:rPr lang="en-US" sz="2400" dirty="0" err="1"/>
              <a:t>que</a:t>
            </a:r>
            <a:r>
              <a:rPr lang="en-US" sz="2400" dirty="0"/>
              <a:t> se </a:t>
            </a:r>
            <a:r>
              <a:rPr lang="en-US" sz="2400" dirty="0" err="1"/>
              <a:t>convierten</a:t>
            </a:r>
            <a:r>
              <a:rPr lang="en-US" sz="2400" dirty="0"/>
              <a:t> en </a:t>
            </a:r>
            <a:r>
              <a:rPr lang="en-US" sz="2400" dirty="0" err="1"/>
              <a:t>ganancias</a:t>
            </a:r>
            <a:r>
              <a:rPr lang="en-US" sz="2400" dirty="0"/>
              <a:t> </a:t>
            </a:r>
            <a:r>
              <a:rPr lang="en-US" sz="2400" dirty="0" err="1"/>
              <a:t>cuando</a:t>
            </a:r>
            <a:r>
              <a:rPr lang="en-US" sz="2400" dirty="0"/>
              <a:t> los </a:t>
            </a:r>
            <a:r>
              <a:rPr lang="en-US" sz="2400" dirty="0" err="1"/>
              <a:t>precios</a:t>
            </a:r>
            <a:r>
              <a:rPr lang="en-US" sz="2400" dirty="0"/>
              <a:t> de </a:t>
            </a:r>
            <a:r>
              <a:rPr lang="en-US" sz="2400" dirty="0" err="1"/>
              <a:t>venta</a:t>
            </a:r>
            <a:r>
              <a:rPr lang="en-US" sz="2400" dirty="0"/>
              <a:t> </a:t>
            </a:r>
            <a:r>
              <a:rPr lang="en-US" sz="2400" dirty="0" err="1"/>
              <a:t>superan</a:t>
            </a:r>
            <a:r>
              <a:rPr lang="en-US" sz="2400" dirty="0"/>
              <a:t> los </a:t>
            </a:r>
            <a:r>
              <a:rPr lang="en-US" sz="2400" dirty="0" err="1"/>
              <a:t>costos</a:t>
            </a:r>
            <a:r>
              <a:rPr lang="en-US" sz="2400" dirty="0"/>
              <a:t> de </a:t>
            </a:r>
            <a:r>
              <a:rPr lang="en-US" sz="2400" dirty="0" err="1"/>
              <a:t>producción</a:t>
            </a:r>
            <a:r>
              <a:rPr lang="en-US" sz="2400" dirty="0"/>
              <a:t> de </a:t>
            </a:r>
            <a:r>
              <a:rPr lang="en-US" sz="2400" dirty="0" err="1"/>
              <a:t>productos</a:t>
            </a:r>
            <a:r>
              <a:rPr lang="en-US" sz="2400" dirty="0"/>
              <a:t> / </a:t>
            </a:r>
            <a:r>
              <a:rPr lang="en-US" sz="2400" dirty="0" err="1"/>
              <a:t>servicios</a:t>
            </a:r>
            <a:r>
              <a:rPr lang="en-US" sz="2400" dirty="0"/>
              <a:t>.</a:t>
            </a:r>
          </a:p>
        </p:txBody>
      </p:sp>
    </p:spTree>
    <p:extLst>
      <p:ext uri="{BB962C8B-B14F-4D97-AF65-F5344CB8AC3E}">
        <p14:creationId xmlns:p14="http://schemas.microsoft.com/office/powerpoint/2010/main" val="174058961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smtClean="0">
                <a:latin typeface="Arial" charset="0"/>
              </a:rPr>
              <a:t>Taller 1, Parte 2</a:t>
            </a:r>
            <a:endParaRPr lang="es-ES_tradnl" sz="4400" dirty="0">
              <a:latin typeface="Arial" charset="0"/>
            </a:endParaRPr>
          </a:p>
        </p:txBody>
      </p:sp>
    </p:spTree>
    <p:extLst>
      <p:ext uri="{BB962C8B-B14F-4D97-AF65-F5344CB8AC3E}">
        <p14:creationId xmlns:p14="http://schemas.microsoft.com/office/powerpoint/2010/main" val="20733911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6</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660126949"/>
              </p:ext>
            </p:extLst>
          </p:nvPr>
        </p:nvGraphicFramePr>
        <p:xfrm>
          <a:off x="3159673" y="2699385"/>
          <a:ext cx="5310995" cy="2270760"/>
        </p:xfrm>
        <a:graphic>
          <a:graphicData uri="http://schemas.openxmlformats.org/drawingml/2006/table">
            <a:tbl>
              <a:tblPr/>
              <a:tblGrid>
                <a:gridCol w="2351307"/>
                <a:gridCol w="1512730"/>
                <a:gridCol w="1446958"/>
              </a:tblGrid>
              <a:tr h="203200">
                <a:tc>
                  <a:txBody>
                    <a:bodyPr/>
                    <a:lstStyle/>
                    <a:p>
                      <a:pPr algn="l" fontAlgn="b"/>
                      <a:endParaRPr lang="es-ES_tradnl" sz="24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Prueba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Proyecto</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1" i="0" u="none" strike="noStrike">
                          <a:solidFill>
                            <a:srgbClr val="000000"/>
                          </a:solidFill>
                          <a:effectLst/>
                          <a:latin typeface="Calibri" charset="0"/>
                        </a:rPr>
                        <a:t>Actuación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mr-IN" sz="2400" b="0" i="0" u="none" strike="noStrike" dirty="0" err="1">
                          <a:solidFill>
                            <a:srgbClr val="000000"/>
                          </a:solidFill>
                          <a:effectLst/>
                          <a:latin typeface="Calibri" charset="0"/>
                        </a:rPr>
                        <a:t>n</a:t>
                      </a:r>
                      <a:r>
                        <a:rPr lang="mr-IN" sz="2400" b="0" i="0" u="none" strike="noStrike" dirty="0">
                          <a:solidFill>
                            <a:srgbClr val="000000"/>
                          </a:solidFill>
                          <a:effectLst/>
                          <a:latin typeface="Calibri" charset="0"/>
                        </a:rPr>
                        <a:t>/</a:t>
                      </a:r>
                      <a:r>
                        <a:rPr lang="mr-IN" sz="2400" b="0" i="0" u="none" strike="noStrike" dirty="0" err="1">
                          <a:solidFill>
                            <a:srgbClr val="000000"/>
                          </a:solidFill>
                          <a:effectLst/>
                          <a:latin typeface="Calibri" charset="0"/>
                        </a:rPr>
                        <a:t>a</a:t>
                      </a:r>
                      <a:endParaRPr lang="mr-IN"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24473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El lado </a:t>
            </a:r>
            <a:r>
              <a:rPr lang="es-ES" sz="4400" b="1" dirty="0" smtClean="0"/>
              <a:t>práctico</a:t>
            </a:r>
            <a:r>
              <a:rPr lang="es-ES" sz="4400" dirty="0" smtClean="0"/>
              <a:t> de la Investigación</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7</a:t>
            </a:fld>
            <a:endParaRPr lang="en-US" sz="1600" dirty="0"/>
          </a:p>
        </p:txBody>
      </p:sp>
      <p:sp>
        <p:nvSpPr>
          <p:cNvPr id="5" name="CuadroTexto 4"/>
          <p:cNvSpPr txBox="1"/>
          <p:nvPr/>
        </p:nvSpPr>
        <p:spPr>
          <a:xfrm>
            <a:off x="1130531" y="2477193"/>
            <a:ext cx="3458576" cy="1384995"/>
          </a:xfrm>
          <a:prstGeom prst="rect">
            <a:avLst/>
          </a:prstGeom>
          <a:noFill/>
        </p:spPr>
        <p:txBody>
          <a:bodyPr wrap="none" rtlCol="0">
            <a:spAutoFit/>
          </a:bodyPr>
          <a:lstStyle/>
          <a:p>
            <a:pPr marL="457200" indent="-457200">
              <a:buFontTx/>
              <a:buChar char="-"/>
            </a:pPr>
            <a:r>
              <a:rPr lang="en-US" sz="2800" dirty="0" smtClean="0"/>
              <a:t>SLR paper </a:t>
            </a:r>
          </a:p>
          <a:p>
            <a:pPr marL="457200" indent="-457200">
              <a:buFontTx/>
              <a:buChar char="-"/>
            </a:pPr>
            <a:r>
              <a:rPr lang="en-US" sz="2800" dirty="0" err="1"/>
              <a:t>M</a:t>
            </a:r>
            <a:r>
              <a:rPr lang="en-US" sz="2800" dirty="0" err="1" smtClean="0"/>
              <a:t>anejo</a:t>
            </a:r>
            <a:r>
              <a:rPr lang="en-US" sz="2800" dirty="0" smtClean="0"/>
              <a:t> de LATEX</a:t>
            </a:r>
          </a:p>
          <a:p>
            <a:pPr marL="457200" indent="-457200">
              <a:buFontTx/>
              <a:buChar char="-"/>
            </a:pPr>
            <a:r>
              <a:rPr lang="en-US" sz="2800" dirty="0" err="1" smtClean="0"/>
              <a:t>Otras</a:t>
            </a:r>
            <a:r>
              <a:rPr lang="en-US" sz="2800" dirty="0" smtClean="0"/>
              <a:t> </a:t>
            </a:r>
            <a:r>
              <a:rPr lang="en-US" sz="2800" dirty="0" err="1" smtClean="0"/>
              <a:t>herramientas</a:t>
            </a:r>
            <a:endParaRPr lang="en-US" sz="2800" dirty="0"/>
          </a:p>
        </p:txBody>
      </p:sp>
      <p:pic>
        <p:nvPicPr>
          <p:cNvPr id="7" name="Imagen 6"/>
          <p:cNvPicPr>
            <a:picLocks noChangeAspect="1"/>
          </p:cNvPicPr>
          <p:nvPr/>
        </p:nvPicPr>
        <p:blipFill>
          <a:blip r:embed="rId3"/>
          <a:stretch>
            <a:fillRect/>
          </a:stretch>
        </p:blipFill>
        <p:spPr>
          <a:xfrm>
            <a:off x="7237394" y="1949929"/>
            <a:ext cx="3975089" cy="4090518"/>
          </a:xfrm>
          <a:prstGeom prst="rect">
            <a:avLst/>
          </a:prstGeom>
        </p:spPr>
      </p:pic>
    </p:spTree>
    <p:extLst>
      <p:ext uri="{BB962C8B-B14F-4D97-AF65-F5344CB8AC3E}">
        <p14:creationId xmlns:p14="http://schemas.microsoft.com/office/powerpoint/2010/main" val="371916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8</a:t>
            </a:fld>
            <a:endParaRPr lang="en-US" sz="1600" dirty="0"/>
          </a:p>
        </p:txBody>
      </p:sp>
      <p:sp>
        <p:nvSpPr>
          <p:cNvPr id="6" name="Rectángulo 5"/>
          <p:cNvSpPr/>
          <p:nvPr/>
        </p:nvSpPr>
        <p:spPr>
          <a:xfrm>
            <a:off x="1097280" y="2202043"/>
            <a:ext cx="10352598" cy="2246769"/>
          </a:xfrm>
          <a:prstGeom prst="rect">
            <a:avLst/>
          </a:prstGeom>
        </p:spPr>
        <p:txBody>
          <a:bodyPr wrap="square">
            <a:spAutoFit/>
          </a:bodyPr>
          <a:lstStyle/>
          <a:p>
            <a:pPr marL="457200" indent="-457200">
              <a:buAutoNum type="arabicParenBoth"/>
            </a:pPr>
            <a:r>
              <a:rPr lang="es-ES_tradnl" sz="2800" dirty="0" err="1" smtClean="0"/>
              <a:t>Plantemiento</a:t>
            </a:r>
            <a:r>
              <a:rPr lang="es-ES_tradnl" sz="2800" dirty="0" smtClean="0"/>
              <a:t> de un problema de </a:t>
            </a:r>
            <a:r>
              <a:rPr lang="es-ES_tradnl" sz="2800" dirty="0" err="1" smtClean="0"/>
              <a:t>investigaci</a:t>
            </a:r>
            <a:r>
              <a:rPr lang="es-ES" sz="2800" dirty="0" err="1" smtClean="0"/>
              <a:t>ón</a:t>
            </a:r>
            <a:r>
              <a:rPr lang="es-ES" sz="2800" dirty="0" smtClean="0"/>
              <a:t>, relacionado con la tesis, cuál es el estado del arte?</a:t>
            </a:r>
            <a:endParaRPr lang="es-ES_tradnl" sz="2800" dirty="0" smtClean="0"/>
          </a:p>
          <a:p>
            <a:pPr marL="457200" indent="-457200">
              <a:buAutoNum type="arabicParenBoth"/>
            </a:pPr>
            <a:r>
              <a:rPr lang="es-ES_tradnl" sz="2800" dirty="0" err="1" smtClean="0"/>
              <a:t>Definici</a:t>
            </a:r>
            <a:r>
              <a:rPr lang="es-ES" sz="2800" dirty="0" err="1" smtClean="0"/>
              <a:t>ón</a:t>
            </a:r>
            <a:r>
              <a:rPr lang="es-ES" sz="2800" dirty="0" smtClean="0"/>
              <a:t> de una Empresa </a:t>
            </a:r>
            <a:r>
              <a:rPr lang="es-ES" sz="2800" dirty="0" err="1" smtClean="0"/>
              <a:t>I+D+i</a:t>
            </a:r>
            <a:r>
              <a:rPr lang="es-ES" sz="2800" dirty="0" smtClean="0"/>
              <a:t> desde sus bases</a:t>
            </a:r>
            <a:r>
              <a:rPr lang="es-ES_tradnl" sz="2800" dirty="0" smtClean="0"/>
              <a:t> </a:t>
            </a:r>
          </a:p>
          <a:p>
            <a:r>
              <a:rPr lang="es-ES_tradnl" sz="2800" dirty="0" smtClean="0"/>
              <a:t>(3) Estudio de procesos y manejo actual</a:t>
            </a:r>
            <a:r>
              <a:rPr lang="es-ES_tradnl" sz="2800" dirty="0"/>
              <a:t> </a:t>
            </a:r>
            <a:r>
              <a:rPr lang="es-ES_tradnl" sz="2800" dirty="0" smtClean="0"/>
              <a:t>en una empresa/</a:t>
            </a:r>
            <a:r>
              <a:rPr lang="es-ES_tradnl" sz="2800" dirty="0" err="1" smtClean="0"/>
              <a:t>organizaci</a:t>
            </a:r>
            <a:r>
              <a:rPr lang="es-ES" sz="2800" dirty="0" err="1" smtClean="0"/>
              <a:t>ón</a:t>
            </a:r>
            <a:r>
              <a:rPr lang="es-ES" sz="2800" dirty="0" smtClean="0"/>
              <a:t> real. Informe Ejecutivo y Recomendaciones camino hacia </a:t>
            </a:r>
            <a:r>
              <a:rPr lang="es-ES" sz="2800" dirty="0" err="1" smtClean="0"/>
              <a:t>I+D+i</a:t>
            </a:r>
            <a:endParaRPr lang="es-ES_tradnl" sz="2800" dirty="0"/>
          </a:p>
        </p:txBody>
      </p:sp>
    </p:spTree>
    <p:extLst>
      <p:ext uri="{BB962C8B-B14F-4D97-AF65-F5344CB8AC3E}">
        <p14:creationId xmlns:p14="http://schemas.microsoft.com/office/powerpoint/2010/main" val="10194551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1928552"/>
            <a:ext cx="10058400" cy="3940541"/>
          </a:xfrm>
        </p:spPr>
        <p:txBody>
          <a:bodyPr>
            <a:normAutofit fontScale="92500" lnSpcReduction="10000"/>
          </a:bodyPr>
          <a:lstStyle/>
          <a:p>
            <a:r>
              <a:rPr lang="en-US" sz="2400" dirty="0" err="1"/>
              <a:t>l</a:t>
            </a:r>
            <a:r>
              <a:rPr lang="en-US" sz="2400" dirty="0" err="1" smtClean="0"/>
              <a:t>orena.recalde@epn.edu.ec</a:t>
            </a:r>
            <a:endParaRPr lang="en-US" sz="2400" dirty="0" smtClean="0"/>
          </a:p>
          <a:p>
            <a:r>
              <a:rPr lang="en-US" sz="2400" dirty="0" err="1" smtClean="0"/>
              <a:t>Asistencia</a:t>
            </a:r>
            <a:r>
              <a:rPr lang="en-US" sz="2400" dirty="0" smtClean="0"/>
              <a:t> -&gt; </a:t>
            </a:r>
            <a:r>
              <a:rPr lang="en-US" sz="2400" dirty="0" err="1" smtClean="0"/>
              <a:t>Presencial</a:t>
            </a:r>
            <a:endParaRPr lang="en-US" sz="2400" dirty="0" smtClean="0"/>
          </a:p>
          <a:p>
            <a:r>
              <a:rPr lang="en-US" sz="2400" dirty="0" err="1" smtClean="0"/>
              <a:t>Horario</a:t>
            </a:r>
            <a:r>
              <a:rPr lang="en-US" sz="2400" dirty="0" smtClean="0"/>
              <a:t> de </a:t>
            </a:r>
            <a:r>
              <a:rPr lang="en-US" sz="2400" dirty="0" err="1" smtClean="0"/>
              <a:t>consulta</a:t>
            </a:r>
            <a:r>
              <a:rPr lang="en-US" sz="2400" dirty="0" smtClean="0"/>
              <a:t>: </a:t>
            </a:r>
            <a:r>
              <a:rPr lang="en-US" sz="2400" dirty="0" err="1" smtClean="0"/>
              <a:t>viernes</a:t>
            </a:r>
            <a:r>
              <a:rPr lang="en-US" sz="2400" dirty="0" smtClean="0"/>
              <a:t> 16.00 a 18.00, </a:t>
            </a:r>
            <a:r>
              <a:rPr lang="en-US" sz="2400" dirty="0" err="1" smtClean="0"/>
              <a:t>previo</a:t>
            </a:r>
            <a:r>
              <a:rPr lang="en-US" sz="2400" dirty="0" smtClean="0"/>
              <a:t> </a:t>
            </a:r>
            <a:r>
              <a:rPr lang="en-US" sz="2400" dirty="0" err="1" smtClean="0"/>
              <a:t>acuerdo</a:t>
            </a:r>
            <a:endParaRPr lang="en-US" sz="2400" dirty="0" smtClean="0"/>
          </a:p>
          <a:p>
            <a:r>
              <a:rPr lang="en-US" sz="2400" dirty="0" err="1" smtClean="0"/>
              <a:t>Asistente</a:t>
            </a:r>
            <a:r>
              <a:rPr lang="en-US" sz="2400" dirty="0" smtClean="0"/>
              <a:t>?</a:t>
            </a:r>
          </a:p>
          <a:p>
            <a:r>
              <a:rPr lang="en-US" sz="2400" dirty="0" err="1" smtClean="0"/>
              <a:t>Ingl</a:t>
            </a:r>
            <a:r>
              <a:rPr lang="es-ES" sz="2400" dirty="0" err="1" smtClean="0"/>
              <a:t>és</a:t>
            </a:r>
            <a:r>
              <a:rPr lang="es-ES" sz="2400" dirty="0" smtClean="0"/>
              <a:t>?</a:t>
            </a:r>
          </a:p>
          <a:p>
            <a:r>
              <a:rPr lang="es-ES" sz="2400" dirty="0" smtClean="0"/>
              <a:t>Opción 1: Actuación: presentación de 5 min</a:t>
            </a:r>
          </a:p>
          <a:p>
            <a:r>
              <a:rPr lang="es-ES" sz="2400" dirty="0" smtClean="0"/>
              <a:t>Short </a:t>
            </a:r>
            <a:r>
              <a:rPr lang="es-ES" sz="2400" dirty="0" err="1" smtClean="0"/>
              <a:t>Breaks</a:t>
            </a:r>
            <a:endParaRPr lang="es-ES" sz="2400" dirty="0" smtClean="0"/>
          </a:p>
          <a:p>
            <a:r>
              <a:rPr lang="es-ES" sz="2400" dirty="0" smtClean="0"/>
              <a:t>Inicio y  Fin de clase</a:t>
            </a:r>
          </a:p>
          <a:p>
            <a:r>
              <a:rPr lang="es-ES" sz="2400" dirty="0">
                <a:solidFill>
                  <a:schemeClr val="tx1"/>
                </a:solidFill>
              </a:rPr>
              <a:t>https://</a:t>
            </a:r>
            <a:r>
              <a:rPr lang="es-ES" sz="2400" dirty="0" smtClean="0">
                <a:solidFill>
                  <a:schemeClr val="tx1"/>
                </a:solidFill>
              </a:rPr>
              <a:t>github.com/lore10/I-D-i</a:t>
            </a:r>
            <a:endParaRPr lang="en-US" sz="24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a:t>
            </a:fld>
            <a:endParaRPr lang="en-US" sz="1600"/>
          </a:p>
        </p:txBody>
      </p:sp>
    </p:spTree>
    <p:extLst>
      <p:ext uri="{BB962C8B-B14F-4D97-AF65-F5344CB8AC3E}">
        <p14:creationId xmlns:p14="http://schemas.microsoft.com/office/powerpoint/2010/main" val="833410778"/>
      </p:ext>
    </p:extLst>
  </p:cSld>
  <p:clrMapOvr>
    <a:masterClrMapping/>
  </p:clrMapOvr>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32890</TotalTime>
  <Words>6654</Words>
  <Application>Microsoft Macintosh PowerPoint</Application>
  <PresentationFormat>Panorámica</PresentationFormat>
  <Paragraphs>409</Paragraphs>
  <Slides>55</Slides>
  <Notes>27</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55</vt:i4>
      </vt:variant>
    </vt:vector>
  </HeadingPairs>
  <TitlesOfParts>
    <vt:vector size="61" baseType="lpstr">
      <vt:lpstr>Calibri</vt:lpstr>
      <vt:lpstr>Calibri Light</vt:lpstr>
      <vt:lpstr>Mangal</vt:lpstr>
      <vt:lpstr>Wingdings</vt:lpstr>
      <vt:lpstr>Arial</vt:lpstr>
      <vt:lpstr>Retrospección</vt:lpstr>
      <vt:lpstr>Presentación de PowerPoint</vt:lpstr>
      <vt:lpstr>Un poco sobre mi background</vt:lpstr>
      <vt:lpstr>Presentación de PowerPoint</vt:lpstr>
      <vt:lpstr>Presentación de PowerPoint</vt:lpstr>
      <vt:lpstr>Presentación de PowerPoint</vt:lpstr>
      <vt:lpstr>Evaluación</vt:lpstr>
      <vt:lpstr>El lado práctico de la Investigación</vt:lpstr>
      <vt:lpstr>Proyecto final</vt:lpstr>
      <vt:lpstr>Indicaciones Generales</vt:lpstr>
      <vt:lpstr>Bibliografía</vt:lpstr>
      <vt:lpstr>Presentación de PowerPoint</vt:lpstr>
      <vt:lpstr>Organizaciones de I + D  y categorías de investigación</vt:lpstr>
      <vt:lpstr>Introducción</vt:lpstr>
      <vt:lpstr>Introducción</vt:lpstr>
      <vt:lpstr>Introducción</vt:lpstr>
      <vt:lpstr>UNA PERSPECTIVA SOBRE LA GESTIÓN DE I + D</vt:lpstr>
      <vt:lpstr>UNA PERSPECTIVA SOBRE LA GESTIÓN DE I + D</vt:lpstr>
      <vt:lpstr>UNA PERSPECTIVA SOBRE LA GESTIÓN DE I + D</vt:lpstr>
      <vt:lpstr>UNA PERSPECTIVA SOBRE LA GESTIÓN DE I + D</vt:lpstr>
      <vt:lpstr>¿QUÉ ES LA INVESTIGACIÓN Y EL DESARROLLO?</vt:lpstr>
      <vt:lpstr>Presentación de PowerPoint</vt:lpstr>
      <vt:lpstr>¿QUÉ ES LA INVESTIGACIÓN Y EL DESARROLLO?</vt:lpstr>
      <vt:lpstr>Presentación de PowerPoint</vt:lpstr>
      <vt:lpstr>Presentación de PowerPoint</vt:lpstr>
      <vt:lpstr>Presentación de PowerPoint</vt:lpstr>
      <vt:lpstr>¿QUÉ INVESTIGAR?</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La Innovación en Organizaciones I+D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Taller 1, Parte 1</vt:lpstr>
      <vt:lpstr>Presentación de PowerPoint</vt:lpstr>
      <vt:lpstr>Presentación de PowerPoint</vt:lpstr>
      <vt:lpstr>Presentación de PowerPoint</vt:lpstr>
      <vt:lpstr>Presentación de PowerPoint</vt:lpstr>
      <vt:lpstr>Taller 1, Parte 2</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263</cp:revision>
  <dcterms:created xsi:type="dcterms:W3CDTF">2018-09-05T16:34:01Z</dcterms:created>
  <dcterms:modified xsi:type="dcterms:W3CDTF">2019-04-29T20:40:19Z</dcterms:modified>
</cp:coreProperties>
</file>